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633" r:id="rId3"/>
    <p:sldId id="337" r:id="rId4"/>
    <p:sldId id="312" r:id="rId5"/>
    <p:sldId id="314" r:id="rId6"/>
    <p:sldId id="316" r:id="rId7"/>
    <p:sldId id="315" r:id="rId8"/>
    <p:sldId id="319" r:id="rId9"/>
    <p:sldId id="320" r:id="rId10"/>
    <p:sldId id="634" r:id="rId11"/>
    <p:sldId id="318" r:id="rId12"/>
    <p:sldId id="322" r:id="rId13"/>
    <p:sldId id="323" r:id="rId14"/>
    <p:sldId id="325" r:id="rId15"/>
    <p:sldId id="326" r:id="rId16"/>
    <p:sldId id="327" r:id="rId17"/>
    <p:sldId id="333" r:id="rId18"/>
    <p:sldId id="334" r:id="rId19"/>
    <p:sldId id="335" r:id="rId20"/>
    <p:sldId id="336" r:id="rId21"/>
    <p:sldId id="332" r:id="rId22"/>
    <p:sldId id="635" r:id="rId23"/>
    <p:sldId id="637" r:id="rId24"/>
    <p:sldId id="638" r:id="rId25"/>
    <p:sldId id="586" r:id="rId26"/>
    <p:sldId id="589" r:id="rId27"/>
    <p:sldId id="636" r:id="rId28"/>
    <p:sldId id="639" r:id="rId29"/>
    <p:sldId id="277" r:id="rId30"/>
    <p:sldId id="356" r:id="rId31"/>
    <p:sldId id="284" r:id="rId32"/>
  </p:sldIdLst>
  <p:sldSz cx="9144000" cy="6858000" type="screen4x3"/>
  <p:notesSz cx="6858000" cy="9144000"/>
  <p:embeddedFontLst>
    <p:embeddedFont>
      <p:font typeface="Arimo" panose="020B060007020508020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Meiryo UI" panose="020B0604030504040204" pitchFamily="50" charset="-128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iJIU8HT4W1m90bjzcLnSXS771a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99"/>
    <a:srgbClr val="F4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3C6224-2259-4D72-8EA0-5FDE63786429}">
  <a:tblStyle styleId="{423C6224-2259-4D72-8EA0-5FDE637864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88" autoAdjust="0"/>
  </p:normalViewPr>
  <p:slideViewPr>
    <p:cSldViewPr snapToGrid="0">
      <p:cViewPr>
        <p:scale>
          <a:sx n="100" d="100"/>
          <a:sy n="100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89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9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oshitomi.sadayuki\Documents\006_SystemSimulation\Altair\Materials_for_Shipment_FY22\Technology_BM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US" altLang="ja-JP" sz="1400" dirty="0"/>
              <a:t>Analog </a:t>
            </a:r>
            <a:r>
              <a:rPr lang="en-US" altLang="ja-JP" sz="1400" dirty="0" err="1"/>
              <a:t>FoM</a:t>
            </a:r>
            <a:r>
              <a:rPr lang="ja-JP" altLang="en-US" sz="1400" dirty="0"/>
              <a:t>　</a:t>
            </a:r>
            <a:endParaRPr 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c:rich>
      </c:tx>
      <c:layout>
        <c:manualLayout>
          <c:xMode val="edge"/>
          <c:yMode val="edge"/>
          <c:x val="0.4043250733088557"/>
          <c:y val="5.04438550201289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Summary!$Q$31</c:f>
              <c:strCache>
                <c:ptCount val="1"/>
                <c:pt idx="0">
                  <c:v>Analog FOM (NMOS+PMOS)(HP+LP)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1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trendline>
            <c:trendlineType val="linear"/>
            <c:dispRSqr val="0"/>
            <c:dispEq val="0"/>
          </c:trendline>
          <c:xVal>
            <c:numRef>
              <c:f>Summary!$R$30:$U$30</c:f>
              <c:numCache>
                <c:formatCode>General</c:formatCode>
                <c:ptCount val="4"/>
                <c:pt idx="0">
                  <c:v>16</c:v>
                </c:pt>
                <c:pt idx="1">
                  <c:v>22</c:v>
                </c:pt>
                <c:pt idx="2">
                  <c:v>32</c:v>
                </c:pt>
                <c:pt idx="3">
                  <c:v>45</c:v>
                </c:pt>
              </c:numCache>
            </c:numRef>
          </c:xVal>
          <c:yVal>
            <c:numRef>
              <c:f>Summary!$R$31:$U$31</c:f>
              <c:numCache>
                <c:formatCode>General</c:formatCode>
                <c:ptCount val="4"/>
                <c:pt idx="0">
                  <c:v>2.2390100296601023</c:v>
                </c:pt>
                <c:pt idx="1">
                  <c:v>2.0558329413620098</c:v>
                </c:pt>
                <c:pt idx="2">
                  <c:v>1.7491659294272657</c:v>
                </c:pt>
                <c:pt idx="3">
                  <c:v>1.4006416067759928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D5-47BA-AFBF-C85008ABE421}"/>
            </c:ext>
          </c:extLst>
        </c:ser>
        <c:ser>
          <c:idx val="0"/>
          <c:order val="1"/>
          <c:tx>
            <c:strRef>
              <c:f>Summary!$Q$31</c:f>
              <c:strCache>
                <c:ptCount val="1"/>
                <c:pt idx="0">
                  <c:v>Analog FOM (NMOS+PMOS)(HP+LP)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trendlineType val="exp"/>
            <c:dispRSqr val="0"/>
            <c:dispEq val="0"/>
          </c:trendline>
          <c:xVal>
            <c:numRef>
              <c:f>Summary!$V$30:$Z$30</c:f>
              <c:numCache>
                <c:formatCode>General</c:formatCode>
                <c:ptCount val="5"/>
                <c:pt idx="0">
                  <c:v>7</c:v>
                </c:pt>
                <c:pt idx="1">
                  <c:v>10</c:v>
                </c:pt>
                <c:pt idx="2">
                  <c:v>14</c:v>
                </c:pt>
                <c:pt idx="3">
                  <c:v>16</c:v>
                </c:pt>
                <c:pt idx="4">
                  <c:v>20</c:v>
                </c:pt>
              </c:numCache>
            </c:numRef>
          </c:xVal>
          <c:yVal>
            <c:numRef>
              <c:f>Summary!$V$31:$Z$31</c:f>
              <c:numCache>
                <c:formatCode>General</c:formatCode>
                <c:ptCount val="5"/>
                <c:pt idx="0">
                  <c:v>3.4590546980991759</c:v>
                </c:pt>
                <c:pt idx="1">
                  <c:v>2.9677839909739641</c:v>
                </c:pt>
                <c:pt idx="2">
                  <c:v>2.4861857681607256</c:v>
                </c:pt>
                <c:pt idx="3">
                  <c:v>1.9866622949382884</c:v>
                </c:pt>
                <c:pt idx="4">
                  <c:v>1.6135121234286107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3D5-47BA-AFBF-C85008ABE4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3724127"/>
        <c:axId val="997121167"/>
      </c:scatterChart>
      <c:valAx>
        <c:axId val="14937241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noFill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Technology</a:t>
                </a:r>
                <a:r>
                  <a:rPr lang="ja-JP" altLang="en-US" sz="16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ja-JP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Node</a:t>
                </a:r>
                <a:endParaRPr lang="ja-JP" alt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>
            <c:manualLayout>
              <c:xMode val="edge"/>
              <c:yMode val="edge"/>
              <c:x val="0.29970783237247461"/>
              <c:y val="0.8882766444609268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ja-JP"/>
          </a:p>
        </c:txPr>
        <c:crossAx val="997121167"/>
        <c:crosses val="autoZero"/>
        <c:crossBetween val="midCat"/>
      </c:valAx>
      <c:valAx>
        <c:axId val="997121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sz="1400" baseline="0" dirty="0" err="1"/>
                  <a:t>FoM</a:t>
                </a:r>
                <a:r>
                  <a:rPr lang="en-US" altLang="ja-JP" sz="1400" baseline="0" dirty="0"/>
                  <a:t> [A.U]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ja-JP"/>
          </a:p>
        </c:txPr>
        <c:crossAx val="1493724127"/>
        <c:crosses val="autoZero"/>
        <c:crossBetween val="midCat"/>
        <c:minorUnit val="0.5"/>
      </c:valAx>
      <c:spPr>
        <a:ln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 sz="1600">
          <a:latin typeface="+mn-lt"/>
          <a:ea typeface="+mj-ea"/>
        </a:defRPr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/>
            </a:pPr>
            <a:r>
              <a:rPr lang="en-US" sz="1400" dirty="0"/>
              <a:t>Digital Dynamic Power</a:t>
            </a:r>
            <a:endParaRPr lang="ja-JP" sz="1400" dirty="0"/>
          </a:p>
        </c:rich>
      </c:tx>
      <c:layout>
        <c:manualLayout>
          <c:xMode val="edge"/>
          <c:yMode val="edge"/>
          <c:x val="0.28457166345737434"/>
          <c:y val="3.287911746548648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Summary!$Q$33</c:f>
              <c:strCache>
                <c:ptCount val="1"/>
                <c:pt idx="0">
                  <c:v>Digital Dynamic Power (NMOS+PMOS)(HP+LP)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1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trendline>
            <c:trendlineType val="linear"/>
            <c:dispRSqr val="0"/>
            <c:dispEq val="0"/>
          </c:trendline>
          <c:xVal>
            <c:numRef>
              <c:f>Summary!$R$30:$U$30</c:f>
              <c:numCache>
                <c:formatCode>General</c:formatCode>
                <c:ptCount val="4"/>
                <c:pt idx="0">
                  <c:v>16</c:v>
                </c:pt>
                <c:pt idx="1">
                  <c:v>22</c:v>
                </c:pt>
                <c:pt idx="2">
                  <c:v>32</c:v>
                </c:pt>
                <c:pt idx="3">
                  <c:v>45</c:v>
                </c:pt>
              </c:numCache>
            </c:numRef>
          </c:xVal>
          <c:yVal>
            <c:numRef>
              <c:f>Summary!$R$33:$U$33</c:f>
              <c:numCache>
                <c:formatCode>General</c:formatCode>
                <c:ptCount val="4"/>
                <c:pt idx="0">
                  <c:v>37.011700000000005</c:v>
                </c:pt>
                <c:pt idx="1">
                  <c:v>53.702155000000005</c:v>
                </c:pt>
                <c:pt idx="2">
                  <c:v>77.841130000000007</c:v>
                </c:pt>
                <c:pt idx="3">
                  <c:v>110.833162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D3E-420D-A55E-17B1AB3C4DC1}"/>
            </c:ext>
          </c:extLst>
        </c:ser>
        <c:ser>
          <c:idx val="0"/>
          <c:order val="1"/>
          <c:tx>
            <c:strRef>
              <c:f>Summary!$Q$33</c:f>
              <c:strCache>
                <c:ptCount val="1"/>
                <c:pt idx="0">
                  <c:v>Digital Dynamic Power (NMOS+PMOS)(HP+LP)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trendlineType val="exp"/>
            <c:dispRSqr val="0"/>
            <c:dispEq val="0"/>
          </c:trendline>
          <c:xVal>
            <c:numRef>
              <c:f>Summary!$V$30:$Z$30</c:f>
              <c:numCache>
                <c:formatCode>General</c:formatCode>
                <c:ptCount val="5"/>
                <c:pt idx="0">
                  <c:v>7</c:v>
                </c:pt>
                <c:pt idx="1">
                  <c:v>10</c:v>
                </c:pt>
                <c:pt idx="2">
                  <c:v>14</c:v>
                </c:pt>
                <c:pt idx="3">
                  <c:v>16</c:v>
                </c:pt>
                <c:pt idx="4">
                  <c:v>20</c:v>
                </c:pt>
              </c:numCache>
            </c:numRef>
          </c:xVal>
          <c:yVal>
            <c:numRef>
              <c:f>Summary!$V$33:$Z$33</c:f>
              <c:numCache>
                <c:formatCode>General</c:formatCode>
                <c:ptCount val="5"/>
                <c:pt idx="0">
                  <c:v>13.041971704225354</c:v>
                </c:pt>
                <c:pt idx="1">
                  <c:v>12.414665799295774</c:v>
                </c:pt>
                <c:pt idx="2">
                  <c:v>15.362615198943661</c:v>
                </c:pt>
                <c:pt idx="3">
                  <c:v>18.411200676056335</c:v>
                </c:pt>
                <c:pt idx="4">
                  <c:v>21.50261293661972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D3E-420D-A55E-17B1AB3C4D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7316319"/>
        <c:axId val="1501699087"/>
      </c:scatterChart>
      <c:valAx>
        <c:axId val="1497316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Technology Node</a:t>
                </a:r>
                <a:endParaRPr lang="ja-JP" dirty="0"/>
              </a:p>
            </c:rich>
          </c:tx>
          <c:layout>
            <c:manualLayout>
              <c:xMode val="edge"/>
              <c:yMode val="edge"/>
              <c:x val="0.35727253375873785"/>
              <c:y val="0.8882766444609268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ja-JP"/>
          </a:p>
        </c:txPr>
        <c:crossAx val="1501699087"/>
        <c:crosses val="autoZero"/>
        <c:crossBetween val="midCat"/>
      </c:valAx>
      <c:valAx>
        <c:axId val="1501699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/>
                  <a:t> </a:t>
                </a:r>
                <a:r>
                  <a:rPr lang="en-US" sz="1400" dirty="0" err="1"/>
                  <a:t>FoM</a:t>
                </a:r>
                <a:r>
                  <a:rPr lang="en-US" sz="1400" dirty="0"/>
                  <a:t> [A.U]</a:t>
                </a:r>
                <a:endParaRPr lang="ja-JP" sz="1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400" b="1"/>
            </a:pPr>
            <a:endParaRPr lang="ja-JP"/>
          </a:p>
        </c:txPr>
        <c:crossAx val="1497316319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 sz="1600"/>
      </a:pPr>
      <a:endParaRPr lang="ja-JP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/>
            </a:pPr>
            <a:r>
              <a:rPr lang="en-US" sz="1400" dirty="0"/>
              <a:t>Leakage Power </a:t>
            </a:r>
            <a:endParaRPr lang="ja-JP" sz="1400" dirty="0"/>
          </a:p>
        </c:rich>
      </c:tx>
      <c:layout>
        <c:manualLayout>
          <c:xMode val="edge"/>
          <c:yMode val="edge"/>
          <c:x val="0.3562421826901267"/>
          <c:y val="3.569387402102840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Summary!$Q$34</c:f>
              <c:strCache>
                <c:ptCount val="1"/>
                <c:pt idx="0">
                  <c:v>Digital Leakage Power (NMOS+PMOS)(HP+LP)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1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trendline>
            <c:trendlineType val="power"/>
            <c:dispRSqr val="0"/>
            <c:dispEq val="0"/>
          </c:trendline>
          <c:xVal>
            <c:numRef>
              <c:f>Summary!$R$30:$U$30</c:f>
              <c:numCache>
                <c:formatCode>General</c:formatCode>
                <c:ptCount val="4"/>
                <c:pt idx="0">
                  <c:v>16</c:v>
                </c:pt>
                <c:pt idx="1">
                  <c:v>22</c:v>
                </c:pt>
                <c:pt idx="2">
                  <c:v>32</c:v>
                </c:pt>
                <c:pt idx="3">
                  <c:v>45</c:v>
                </c:pt>
              </c:numCache>
            </c:numRef>
          </c:xVal>
          <c:yVal>
            <c:numRef>
              <c:f>Summary!$R$34:$U$34</c:f>
              <c:numCache>
                <c:formatCode>General</c:formatCode>
                <c:ptCount val="4"/>
                <c:pt idx="0">
                  <c:v>711.36892999999986</c:v>
                </c:pt>
                <c:pt idx="1">
                  <c:v>183.1660085</c:v>
                </c:pt>
                <c:pt idx="2">
                  <c:v>60.836949999999995</c:v>
                </c:pt>
                <c:pt idx="3">
                  <c:v>24.658621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B9-4AF5-8BA5-26E09F8B3367}"/>
            </c:ext>
          </c:extLst>
        </c:ser>
        <c:ser>
          <c:idx val="0"/>
          <c:order val="1"/>
          <c:tx>
            <c:strRef>
              <c:f>Summary!$Q$34</c:f>
              <c:strCache>
                <c:ptCount val="1"/>
                <c:pt idx="0">
                  <c:v>Digital Leakage Power (NMOS+PMOS)(HP+LP)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trendlineType val="power"/>
            <c:dispRSqr val="0"/>
            <c:dispEq val="0"/>
          </c:trendline>
          <c:xVal>
            <c:numRef>
              <c:f>Summary!$V$30:$Z$30</c:f>
              <c:numCache>
                <c:formatCode>General</c:formatCode>
                <c:ptCount val="5"/>
                <c:pt idx="0">
                  <c:v>7</c:v>
                </c:pt>
                <c:pt idx="1">
                  <c:v>10</c:v>
                </c:pt>
                <c:pt idx="2">
                  <c:v>14</c:v>
                </c:pt>
                <c:pt idx="3">
                  <c:v>16</c:v>
                </c:pt>
                <c:pt idx="4">
                  <c:v>20</c:v>
                </c:pt>
              </c:numCache>
            </c:numRef>
          </c:xVal>
          <c:yVal>
            <c:numRef>
              <c:f>Summary!$V$34:$Z$34</c:f>
              <c:numCache>
                <c:formatCode>General</c:formatCode>
                <c:ptCount val="5"/>
                <c:pt idx="0">
                  <c:v>207.5638267278087</c:v>
                </c:pt>
                <c:pt idx="1">
                  <c:v>136.90661737346099</c:v>
                </c:pt>
                <c:pt idx="2">
                  <c:v>146.29305672268907</c:v>
                </c:pt>
                <c:pt idx="3">
                  <c:v>155.02800802696078</c:v>
                </c:pt>
                <c:pt idx="4">
                  <c:v>163.69191274207745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B9-4AF5-8BA5-26E09F8B33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50608191"/>
        <c:axId val="1448674671"/>
      </c:scatterChart>
      <c:valAx>
        <c:axId val="14506081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Technology Node</a:t>
                </a:r>
                <a:endParaRPr lang="ja-JP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ja-JP"/>
          </a:p>
        </c:txPr>
        <c:crossAx val="1448674671"/>
        <c:crosses val="autoZero"/>
        <c:crossBetween val="midCat"/>
      </c:valAx>
      <c:valAx>
        <c:axId val="144867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 err="1"/>
                  <a:t>FoM</a:t>
                </a:r>
                <a:r>
                  <a:rPr lang="en-US" sz="1400" dirty="0"/>
                  <a:t> [A.U]</a:t>
                </a:r>
                <a:endParaRPr lang="ja-JP" sz="1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400" b="1"/>
            </a:pPr>
            <a:endParaRPr lang="ja-JP"/>
          </a:p>
        </c:txPr>
        <c:crossAx val="1450608191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 sz="1600"/>
      </a:pPr>
      <a:endParaRPr lang="ja-JP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Sheet1!$D$4</c:f>
              <c:strCache>
                <c:ptCount val="1"/>
                <c:pt idx="0">
                  <c:v>MX Resistance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cat>
            <c:numRef>
              <c:f>Sheet1!$C$5:$C$9</c:f>
              <c:numCache>
                <c:formatCode>General</c:formatCode>
                <c:ptCount val="5"/>
                <c:pt idx="0">
                  <c:v>40</c:v>
                </c:pt>
                <c:pt idx="1">
                  <c:v>28</c:v>
                </c:pt>
                <c:pt idx="2">
                  <c:v>16</c:v>
                </c:pt>
                <c:pt idx="3">
                  <c:v>7</c:v>
                </c:pt>
                <c:pt idx="4">
                  <c:v>5</c:v>
                </c:pt>
              </c:numCache>
            </c:numRef>
          </c:cat>
          <c:val>
            <c:numRef>
              <c:f>Sheet1!$D$5:$D$9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7</c:v>
                </c:pt>
                <c:pt idx="3">
                  <c:v>21</c:v>
                </c:pt>
                <c:pt idx="4">
                  <c:v>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39-4C3B-9BCB-FB2DC4205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6682976"/>
        <c:axId val="646690176"/>
      </c:lineChart>
      <c:lineChart>
        <c:grouping val="standard"/>
        <c:varyColors val="0"/>
        <c:ser>
          <c:idx val="1"/>
          <c:order val="1"/>
          <c:tx>
            <c:strRef>
              <c:f>Sheet1!$E$4</c:f>
              <c:strCache>
                <c:ptCount val="1"/>
                <c:pt idx="0">
                  <c:v>MX Capacitance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25400">
                <a:solidFill>
                  <a:srgbClr val="FF0000"/>
                </a:solidFill>
              </a:ln>
              <a:effectLst/>
            </c:spPr>
          </c:marker>
          <c:cat>
            <c:numRef>
              <c:f>Sheet1!$C$5:$C$9</c:f>
              <c:numCache>
                <c:formatCode>General</c:formatCode>
                <c:ptCount val="5"/>
                <c:pt idx="0">
                  <c:v>40</c:v>
                </c:pt>
                <c:pt idx="1">
                  <c:v>28</c:v>
                </c:pt>
                <c:pt idx="2">
                  <c:v>16</c:v>
                </c:pt>
                <c:pt idx="3">
                  <c:v>7</c:v>
                </c:pt>
                <c:pt idx="4">
                  <c:v>5</c:v>
                </c:pt>
              </c:numCache>
            </c:numRef>
          </c:cat>
          <c:val>
            <c:numRef>
              <c:f>Sheet1!$E$5:$E$9</c:f>
              <c:numCache>
                <c:formatCode>General</c:formatCode>
                <c:ptCount val="5"/>
                <c:pt idx="0">
                  <c:v>1</c:v>
                </c:pt>
                <c:pt idx="1">
                  <c:v>0.95</c:v>
                </c:pt>
                <c:pt idx="2">
                  <c:v>0.89</c:v>
                </c:pt>
                <c:pt idx="3">
                  <c:v>1.1000000000000001</c:v>
                </c:pt>
                <c:pt idx="4">
                  <c:v>1.1399999999999999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39-4C3B-9BCB-FB2DC4205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3513568"/>
        <c:axId val="708033488"/>
      </c:lineChart>
      <c:catAx>
        <c:axId val="646682976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46690176"/>
        <c:crosses val="autoZero"/>
        <c:auto val="1"/>
        <c:lblAlgn val="ctr"/>
        <c:lblOffset val="100"/>
        <c:noMultiLvlLbl val="0"/>
      </c:catAx>
      <c:valAx>
        <c:axId val="646690176"/>
        <c:scaling>
          <c:orientation val="minMax"/>
          <c:max val="7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ja-JP"/>
          </a:p>
        </c:txPr>
        <c:crossAx val="646682976"/>
        <c:crosses val="autoZero"/>
        <c:crossBetween val="between"/>
        <c:majorUnit val="15"/>
      </c:valAx>
      <c:valAx>
        <c:axId val="708033488"/>
        <c:scaling>
          <c:orientation val="minMax"/>
          <c:max val="2"/>
          <c:min val="0.8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ja-JP"/>
          </a:p>
        </c:txPr>
        <c:crossAx val="733513568"/>
        <c:crosses val="max"/>
        <c:crossBetween val="between"/>
      </c:valAx>
      <c:catAx>
        <c:axId val="7335135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08033488"/>
        <c:crosses val="autoZero"/>
        <c:auto val="1"/>
        <c:lblAlgn val="ctr"/>
        <c:lblOffset val="100"/>
        <c:noMultiLvlLbl val="0"/>
      </c:catAx>
      <c:spPr>
        <a:noFill/>
        <a:ln>
          <a:solidFill>
            <a:srgbClr val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1"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2" name="Google Shape;42;p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890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49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436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7" name="Google Shape;113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1139" name="Google Shape;1139;p2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スライド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>
            <a:spLocks noGrp="1"/>
          </p:cNvSpPr>
          <p:nvPr>
            <p:ph type="ctrTitle"/>
          </p:nvPr>
        </p:nvSpPr>
        <p:spPr>
          <a:xfrm>
            <a:off x="2757947" y="2051512"/>
            <a:ext cx="6268065" cy="66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  <a:defRPr sz="4400"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ubTitle" idx="1"/>
          </p:nvPr>
        </p:nvSpPr>
        <p:spPr>
          <a:xfrm>
            <a:off x="4055806" y="3313702"/>
            <a:ext cx="497020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ftr" idx="11"/>
          </p:nvPr>
        </p:nvSpPr>
        <p:spPr>
          <a:xfrm>
            <a:off x="3080042" y="6591728"/>
            <a:ext cx="1456211" cy="21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" name="Google Shape;23;p31" descr="Cover-05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573338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31"/>
          <p:cNvCxnSpPr/>
          <p:nvPr/>
        </p:nvCxnSpPr>
        <p:spPr>
          <a:xfrm>
            <a:off x="2841625" y="6519863"/>
            <a:ext cx="6302375" cy="0"/>
          </a:xfrm>
          <a:prstGeom prst="straightConnector1">
            <a:avLst/>
          </a:prstGeom>
          <a:noFill/>
          <a:ln w="38100" cap="flat" cmpd="sng">
            <a:solidFill>
              <a:srgbClr val="2471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31"/>
          <p:cNvSpPr/>
          <p:nvPr/>
        </p:nvSpPr>
        <p:spPr>
          <a:xfrm>
            <a:off x="5196551" y="6569003"/>
            <a:ext cx="4142047" cy="24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F5FA8"/>
                </a:solidFill>
                <a:latin typeface="Arimo"/>
                <a:ea typeface="Arimo"/>
                <a:cs typeface="Arimo"/>
                <a:sym typeface="Arimo"/>
              </a:rPr>
              <a:t>Copyright © 2024 </a:t>
            </a:r>
            <a:r>
              <a:rPr lang="en-US" sz="1000" b="1" dirty="0" err="1">
                <a:solidFill>
                  <a:srgbClr val="1F5FA8"/>
                </a:solidFill>
                <a:latin typeface="Arimo"/>
                <a:ea typeface="Arimo"/>
                <a:cs typeface="Arimo"/>
                <a:sym typeface="Arimo"/>
              </a:rPr>
              <a:t>MegaChips</a:t>
            </a:r>
            <a:r>
              <a:rPr lang="en-US" sz="1000" b="1" dirty="0">
                <a:solidFill>
                  <a:srgbClr val="1F5FA8"/>
                </a:solidFill>
                <a:latin typeface="Arimo"/>
                <a:ea typeface="Arimo"/>
                <a:cs typeface="Arimo"/>
                <a:sym typeface="Arimo"/>
              </a:rPr>
              <a:t> Corporation. All Rights Reserved. </a:t>
            </a:r>
            <a:endParaRPr dirty="0"/>
          </a:p>
        </p:txBody>
      </p:sp>
      <p:pic>
        <p:nvPicPr>
          <p:cNvPr id="26" name="Google Shape;2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7575" y="115888"/>
            <a:ext cx="1709738" cy="296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31"/>
          <p:cNvCxnSpPr/>
          <p:nvPr/>
        </p:nvCxnSpPr>
        <p:spPr>
          <a:xfrm>
            <a:off x="2841625" y="436563"/>
            <a:ext cx="6302375" cy="0"/>
          </a:xfrm>
          <a:prstGeom prst="straightConnector1">
            <a:avLst/>
          </a:prstGeom>
          <a:noFill/>
          <a:ln w="38100" cap="flat" cmpd="sng">
            <a:solidFill>
              <a:srgbClr val="2471C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>
            <a:spLocks noGrp="1"/>
          </p:cNvSpPr>
          <p:nvPr>
            <p:ph type="title"/>
          </p:nvPr>
        </p:nvSpPr>
        <p:spPr>
          <a:xfrm>
            <a:off x="453552" y="454711"/>
            <a:ext cx="8388890" cy="66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  <a:defRPr>
                <a:solidFill>
                  <a:srgbClr val="0070C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1"/>
          </p:nvPr>
        </p:nvSpPr>
        <p:spPr>
          <a:xfrm>
            <a:off x="751461" y="1456878"/>
            <a:ext cx="8090981" cy="494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sldNum" idx="12"/>
          </p:nvPr>
        </p:nvSpPr>
        <p:spPr>
          <a:xfrm>
            <a:off x="8515350" y="1"/>
            <a:ext cx="510663" cy="42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白紙">
  <p:cSld name="白紙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7713" y="2800350"/>
            <a:ext cx="5284787" cy="91598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3"/>
          <p:cNvSpPr/>
          <p:nvPr/>
        </p:nvSpPr>
        <p:spPr>
          <a:xfrm>
            <a:off x="2611464" y="6611819"/>
            <a:ext cx="447712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F5FA8"/>
                </a:solidFill>
                <a:latin typeface="Arimo"/>
                <a:ea typeface="Arimo"/>
                <a:cs typeface="Arimo"/>
                <a:sym typeface="Arimo"/>
              </a:rPr>
              <a:t>Copyright © 2024 </a:t>
            </a:r>
            <a:r>
              <a:rPr lang="en-US" sz="1000" b="1" dirty="0" err="1">
                <a:solidFill>
                  <a:srgbClr val="1F5FA8"/>
                </a:solidFill>
                <a:latin typeface="Arimo"/>
                <a:ea typeface="Arimo"/>
                <a:cs typeface="Arimo"/>
                <a:sym typeface="Arimo"/>
              </a:rPr>
              <a:t>MegaChips</a:t>
            </a:r>
            <a:r>
              <a:rPr lang="en-US" sz="1000" b="1" dirty="0">
                <a:solidFill>
                  <a:srgbClr val="1F5FA8"/>
                </a:solidFill>
                <a:latin typeface="Arimo"/>
                <a:ea typeface="Arimo"/>
                <a:cs typeface="Arimo"/>
                <a:sym typeface="Arimo"/>
              </a:rPr>
              <a:t> Corporation. All Rights Reserved. 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>
  <p:cSld name="セクション見出し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8657302" y="0"/>
            <a:ext cx="4866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34"/>
          <p:cNvSpPr txBox="1"/>
          <p:nvPr/>
        </p:nvSpPr>
        <p:spPr>
          <a:xfrm>
            <a:off x="381000" y="465138"/>
            <a:ext cx="83978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マスター タイトルの書式設定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628650" y="840658"/>
            <a:ext cx="7886700" cy="850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30" descr="Header-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175" y="0"/>
            <a:ext cx="1397000" cy="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3163" y="49213"/>
            <a:ext cx="1460500" cy="2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30"/>
          <p:cNvCxnSpPr/>
          <p:nvPr/>
        </p:nvCxnSpPr>
        <p:spPr>
          <a:xfrm>
            <a:off x="0" y="35242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2471C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30"/>
          <p:cNvCxnSpPr/>
          <p:nvPr/>
        </p:nvCxnSpPr>
        <p:spPr>
          <a:xfrm>
            <a:off x="0" y="6667500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2471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0"/>
          <p:cNvSpPr/>
          <p:nvPr/>
        </p:nvSpPr>
        <p:spPr>
          <a:xfrm>
            <a:off x="4572000" y="6651554"/>
            <a:ext cx="4543425" cy="24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 dirty="0">
                <a:solidFill>
                  <a:srgbClr val="1F5FA8"/>
                </a:solidFill>
                <a:latin typeface="Arimo"/>
                <a:ea typeface="Arimo"/>
                <a:cs typeface="Arimo"/>
                <a:sym typeface="Arimo"/>
              </a:rPr>
              <a:t>Copyright © 2024 </a:t>
            </a:r>
            <a:r>
              <a:rPr lang="en-US" sz="1000" b="1" i="0" u="none" strike="noStrike" cap="none" dirty="0" err="1">
                <a:solidFill>
                  <a:srgbClr val="1F5FA8"/>
                </a:solidFill>
                <a:latin typeface="Arimo"/>
                <a:ea typeface="Arimo"/>
                <a:cs typeface="Arimo"/>
                <a:sym typeface="Arimo"/>
              </a:rPr>
              <a:t>MegaChips</a:t>
            </a:r>
            <a:r>
              <a:rPr lang="en-US" sz="1000" b="1" i="0" u="none" strike="noStrike" cap="none" dirty="0">
                <a:solidFill>
                  <a:srgbClr val="1F5FA8"/>
                </a:solidFill>
                <a:latin typeface="Arimo"/>
                <a:ea typeface="Arimo"/>
                <a:cs typeface="Arimo"/>
                <a:sym typeface="Arimo"/>
              </a:rPr>
              <a:t> Corporation. All Rights Reserved. </a:t>
            </a:r>
            <a:endParaRPr dirty="0"/>
          </a:p>
        </p:txBody>
      </p:sp>
      <p:sp>
        <p:nvSpPr>
          <p:cNvPr id="17" name="Google Shape;17;p30"/>
          <p:cNvSpPr txBox="1">
            <a:spLocks noGrp="1"/>
          </p:cNvSpPr>
          <p:nvPr>
            <p:ph type="sldNum" idx="12"/>
          </p:nvPr>
        </p:nvSpPr>
        <p:spPr>
          <a:xfrm>
            <a:off x="8686800" y="0"/>
            <a:ext cx="457200" cy="33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hart" Target="../charts/chart2.xml"/><Relationship Id="rId7" Type="http://schemas.openxmlformats.org/officeDocument/2006/relationships/image" Target="../media/image4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chart" Target="../charts/chart3.xml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5.png"/><Relationship Id="rId7" Type="http://schemas.openxmlformats.org/officeDocument/2006/relationships/image" Target="../media/image49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>
            <a:spLocks noGrp="1"/>
          </p:cNvSpPr>
          <p:nvPr>
            <p:ph type="ctrTitle"/>
          </p:nvPr>
        </p:nvSpPr>
        <p:spPr>
          <a:xfrm>
            <a:off x="2757947" y="1965248"/>
            <a:ext cx="6268065" cy="66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altLang="ja-JP" sz="3200" b="1" dirty="0"/>
              <a:t>Overview of new devices in the era of Beyond CMOS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45" name="Google Shape;45;p1"/>
          <p:cNvSpPr txBox="1">
            <a:spLocks noGrp="1"/>
          </p:cNvSpPr>
          <p:nvPr>
            <p:ph type="subTitle" idx="1"/>
          </p:nvPr>
        </p:nvSpPr>
        <p:spPr>
          <a:xfrm>
            <a:off x="3742042" y="3923302"/>
            <a:ext cx="497020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202</a:t>
            </a:r>
            <a:r>
              <a:rPr lang="en-US" altLang="ja-JP" sz="2400" dirty="0"/>
              <a:t>4</a:t>
            </a:r>
            <a:r>
              <a:rPr lang="en-US" sz="2400" dirty="0"/>
              <a:t>/</a:t>
            </a:r>
            <a:r>
              <a:rPr lang="en-US" altLang="ja-JP" sz="2400" dirty="0"/>
              <a:t>05</a:t>
            </a:r>
            <a:r>
              <a:rPr lang="en-US" sz="2400" dirty="0"/>
              <a:t>/</a:t>
            </a:r>
            <a:r>
              <a:rPr lang="en-US" altLang="ja-JP" sz="2400" dirty="0"/>
              <a:t>14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/>
              <a:t>MegaChips</a:t>
            </a:r>
            <a:r>
              <a:rPr lang="en-US" sz="2400" dirty="0"/>
              <a:t> Corp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yoshitomi.sadayuki@megachips.co.jp</a:t>
            </a:r>
            <a:endParaRPr sz="1800" dirty="0"/>
          </a:p>
        </p:txBody>
      </p:sp>
      <p:sp>
        <p:nvSpPr>
          <p:cNvPr id="46" name="Google Shape;46;p1"/>
          <p:cNvSpPr txBox="1">
            <a:spLocks noGrp="1"/>
          </p:cNvSpPr>
          <p:nvPr>
            <p:ph type="ftr" idx="11"/>
          </p:nvPr>
        </p:nvSpPr>
        <p:spPr>
          <a:xfrm>
            <a:off x="6693874" y="6232570"/>
            <a:ext cx="2332138" cy="21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200" dirty="0">
                <a:solidFill>
                  <a:srgbClr val="1F5FA8"/>
                </a:solidFill>
                <a:latin typeface="Arimo"/>
                <a:ea typeface="Arimo"/>
                <a:cs typeface="Arimo"/>
                <a:sym typeface="Arimo"/>
              </a:rPr>
              <a:t>US/Japan Workshop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22E38FF2-C57D-0F65-CA32-4235647E3D1D}"/>
              </a:ext>
            </a:extLst>
          </p:cNvPr>
          <p:cNvSpPr/>
          <p:nvPr/>
        </p:nvSpPr>
        <p:spPr>
          <a:xfrm>
            <a:off x="5883714" y="3717194"/>
            <a:ext cx="2523126" cy="1317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97A09F5-F765-91EC-F002-F9FAB675D4FF}"/>
              </a:ext>
            </a:extLst>
          </p:cNvPr>
          <p:cNvGrpSpPr/>
          <p:nvPr/>
        </p:nvGrpSpPr>
        <p:grpSpPr>
          <a:xfrm>
            <a:off x="2863545" y="2744855"/>
            <a:ext cx="2612189" cy="1670831"/>
            <a:chOff x="800100" y="3375306"/>
            <a:chExt cx="3368040" cy="2031974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43A5C76-1A28-DC74-3C7C-A2BF2CE93B07}"/>
                </a:ext>
              </a:extLst>
            </p:cNvPr>
            <p:cNvSpPr/>
            <p:nvPr/>
          </p:nvSpPr>
          <p:spPr>
            <a:xfrm>
              <a:off x="800100" y="4137307"/>
              <a:ext cx="3368040" cy="126997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D3F056-D812-2737-D5BA-75998E487225}"/>
                </a:ext>
              </a:extLst>
            </p:cNvPr>
            <p:cNvSpPr/>
            <p:nvPr/>
          </p:nvSpPr>
          <p:spPr>
            <a:xfrm>
              <a:off x="800101" y="4137306"/>
              <a:ext cx="1013460" cy="54102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ja-JP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Source</a:t>
              </a:r>
              <a:endParaRPr kumimoji="1" lang="ja-JP" alt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B7DDAE5-D79F-B02E-6863-841D8FA80A3D}"/>
                </a:ext>
              </a:extLst>
            </p:cNvPr>
            <p:cNvSpPr/>
            <p:nvPr/>
          </p:nvSpPr>
          <p:spPr>
            <a:xfrm>
              <a:off x="3154680" y="4137306"/>
              <a:ext cx="1013460" cy="54102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ja-JP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Drain</a:t>
              </a:r>
              <a:endParaRPr kumimoji="1" lang="ja-JP" alt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6F23C2C-5530-E15A-7BAA-88AA5B91AFE8}"/>
                </a:ext>
              </a:extLst>
            </p:cNvPr>
            <p:cNvSpPr/>
            <p:nvPr/>
          </p:nvSpPr>
          <p:spPr>
            <a:xfrm>
              <a:off x="1813561" y="3859176"/>
              <a:ext cx="1341118" cy="27813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86CB090-D15A-B939-6CA6-FAAC78D8A1D3}"/>
                </a:ext>
              </a:extLst>
            </p:cNvPr>
            <p:cNvSpPr/>
            <p:nvPr/>
          </p:nvSpPr>
          <p:spPr>
            <a:xfrm>
              <a:off x="1813561" y="3375306"/>
              <a:ext cx="1341118" cy="4838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Gate</a:t>
              </a:r>
              <a:endParaRPr kumimoji="1" lang="ja-JP" alt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360F13C6-CFCA-C6B4-3FC3-B4AE36DB8494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46" y="3859176"/>
              <a:ext cx="0" cy="2983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A3C360EA-E9D3-A12D-7DC3-692CCE840386}"/>
                </a:ext>
              </a:extLst>
            </p:cNvPr>
            <p:cNvSpPr txBox="1"/>
            <p:nvPr/>
          </p:nvSpPr>
          <p:spPr>
            <a:xfrm>
              <a:off x="3713230" y="4706154"/>
              <a:ext cx="335243" cy="336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2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</a:t>
              </a:r>
              <a:endParaRPr kumimoji="1" lang="ja-JP" altLang="en-US" sz="12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50542CD7-1270-B420-0511-45350CB3E468}"/>
                </a:ext>
              </a:extLst>
            </p:cNvPr>
            <p:cNvSpPr/>
            <p:nvPr/>
          </p:nvSpPr>
          <p:spPr>
            <a:xfrm>
              <a:off x="800100" y="4370052"/>
              <a:ext cx="3345180" cy="793538"/>
            </a:xfrm>
            <a:custGeom>
              <a:avLst/>
              <a:gdLst>
                <a:gd name="connsiteX0" fmla="*/ 0 w 3345180"/>
                <a:gd name="connsiteY0" fmla="*/ 529254 h 793538"/>
                <a:gd name="connsiteX1" fmla="*/ 1074420 w 3345180"/>
                <a:gd name="connsiteY1" fmla="*/ 536874 h 793538"/>
                <a:gd name="connsiteX2" fmla="*/ 1348740 w 3345180"/>
                <a:gd name="connsiteY2" fmla="*/ 56814 h 793538"/>
                <a:gd name="connsiteX3" fmla="*/ 1897380 w 3345180"/>
                <a:gd name="connsiteY3" fmla="*/ 79674 h 793538"/>
                <a:gd name="connsiteX4" fmla="*/ 2194560 w 3345180"/>
                <a:gd name="connsiteY4" fmla="*/ 689274 h 793538"/>
                <a:gd name="connsiteX5" fmla="*/ 3345180 w 3345180"/>
                <a:gd name="connsiteY5" fmla="*/ 788334 h 79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180" h="793538">
                  <a:moveTo>
                    <a:pt x="0" y="529254"/>
                  </a:moveTo>
                  <a:cubicBezTo>
                    <a:pt x="424815" y="572434"/>
                    <a:pt x="849630" y="615614"/>
                    <a:pt x="1074420" y="536874"/>
                  </a:cubicBezTo>
                  <a:cubicBezTo>
                    <a:pt x="1299210" y="458134"/>
                    <a:pt x="1211580" y="133014"/>
                    <a:pt x="1348740" y="56814"/>
                  </a:cubicBezTo>
                  <a:cubicBezTo>
                    <a:pt x="1485900" y="-19386"/>
                    <a:pt x="1756410" y="-25736"/>
                    <a:pt x="1897380" y="79674"/>
                  </a:cubicBezTo>
                  <a:cubicBezTo>
                    <a:pt x="2038350" y="185084"/>
                    <a:pt x="1953260" y="571164"/>
                    <a:pt x="2194560" y="689274"/>
                  </a:cubicBezTo>
                  <a:cubicBezTo>
                    <a:pt x="2435860" y="807384"/>
                    <a:pt x="2890520" y="797859"/>
                    <a:pt x="3345180" y="788334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FBBCE644-B101-A961-72A8-6EAC8D4A06CC}"/>
                </a:ext>
              </a:extLst>
            </p:cNvPr>
            <p:cNvSpPr txBox="1"/>
            <p:nvPr/>
          </p:nvSpPr>
          <p:spPr>
            <a:xfrm>
              <a:off x="2221809" y="4287902"/>
              <a:ext cx="467520" cy="336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2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ON</a:t>
              </a:r>
              <a:endParaRPr kumimoji="1" lang="ja-JP" altLang="en-US" sz="12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73D38721-297C-C209-7601-6D6A0D1D59D4}"/>
                </a:ext>
              </a:extLst>
            </p:cNvPr>
            <p:cNvSpPr txBox="1"/>
            <p:nvPr/>
          </p:nvSpPr>
          <p:spPr>
            <a:xfrm>
              <a:off x="2351654" y="3776941"/>
              <a:ext cx="376579" cy="336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2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kumimoji="1" lang="ja-JP" altLang="en-US" sz="12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38028006-AB2A-E350-AE3F-3740F73E876E}"/>
                </a:ext>
              </a:extLst>
            </p:cNvPr>
            <p:cNvCxnSpPr>
              <a:cxnSpLocks/>
            </p:cNvCxnSpPr>
            <p:nvPr/>
          </p:nvCxnSpPr>
          <p:spPr>
            <a:xfrm>
              <a:off x="3661410" y="4670105"/>
              <a:ext cx="0" cy="2983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AC252C9C-4AD7-1A9E-C3D5-3C737BE10DD4}"/>
                </a:ext>
              </a:extLst>
            </p:cNvPr>
            <p:cNvCxnSpPr>
              <a:cxnSpLocks/>
            </p:cNvCxnSpPr>
            <p:nvPr/>
          </p:nvCxnSpPr>
          <p:spPr>
            <a:xfrm>
              <a:off x="1854567" y="4306400"/>
              <a:ext cx="1259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D0CE528E-A614-BD2A-DB6A-05AE780C0078}"/>
                </a:ext>
              </a:extLst>
            </p:cNvPr>
            <p:cNvSpPr txBox="1"/>
            <p:nvPr/>
          </p:nvSpPr>
          <p:spPr>
            <a:xfrm>
              <a:off x="2538332" y="4779251"/>
              <a:ext cx="353843" cy="336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2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kumimoji="1" lang="ja-JP" altLang="en-US" sz="12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28180DB5-1A65-D9C6-53F6-5ED94AA7E356}"/>
                </a:ext>
              </a:extLst>
            </p:cNvPr>
            <p:cNvSpPr/>
            <p:nvPr/>
          </p:nvSpPr>
          <p:spPr>
            <a:xfrm>
              <a:off x="1798320" y="4617720"/>
              <a:ext cx="1379220" cy="266785"/>
            </a:xfrm>
            <a:custGeom>
              <a:avLst/>
              <a:gdLst>
                <a:gd name="connsiteX0" fmla="*/ 0 w 1379220"/>
                <a:gd name="connsiteY0" fmla="*/ 22860 h 266785"/>
                <a:gd name="connsiteX1" fmla="*/ 579120 w 1379220"/>
                <a:gd name="connsiteY1" fmla="*/ 266700 h 266785"/>
                <a:gd name="connsiteX2" fmla="*/ 1379220 w 1379220"/>
                <a:gd name="connsiteY2" fmla="*/ 0 h 2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9220" h="266785">
                  <a:moveTo>
                    <a:pt x="0" y="22860"/>
                  </a:moveTo>
                  <a:cubicBezTo>
                    <a:pt x="174625" y="146685"/>
                    <a:pt x="349250" y="270510"/>
                    <a:pt x="579120" y="266700"/>
                  </a:cubicBezTo>
                  <a:cubicBezTo>
                    <a:pt x="808990" y="262890"/>
                    <a:pt x="1094105" y="131445"/>
                    <a:pt x="137922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141B35-8AD4-28C8-B3A0-1368CA9B0521}"/>
              </a:ext>
            </a:extLst>
          </p:cNvPr>
          <p:cNvSpPr txBox="1"/>
          <p:nvPr/>
        </p:nvSpPr>
        <p:spPr>
          <a:xfrm>
            <a:off x="-1134" y="363164"/>
            <a:ext cx="914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+mj-lt"/>
                <a:ea typeface="+mj-ea"/>
              </a:rPr>
              <a:t>Footprints of innovation of planar CMOS</a:t>
            </a: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DDF11E5-FA32-2CF1-B5A3-01CC77CD1210}"/>
              </a:ext>
            </a:extLst>
          </p:cNvPr>
          <p:cNvGrpSpPr/>
          <p:nvPr/>
        </p:nvGrpSpPr>
        <p:grpSpPr>
          <a:xfrm>
            <a:off x="443220" y="1337254"/>
            <a:ext cx="2189040" cy="1710654"/>
            <a:chOff x="661964" y="1528969"/>
            <a:chExt cx="3080088" cy="2463547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FAE74A8F-4E8A-F461-0722-5491611B4800}"/>
                </a:ext>
              </a:extLst>
            </p:cNvPr>
            <p:cNvSpPr/>
            <p:nvPr/>
          </p:nvSpPr>
          <p:spPr>
            <a:xfrm>
              <a:off x="661965" y="2267770"/>
              <a:ext cx="3080087" cy="172474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7694A43-552E-AAFE-884F-C6036584C1DE}"/>
                </a:ext>
              </a:extLst>
            </p:cNvPr>
            <p:cNvSpPr/>
            <p:nvPr/>
          </p:nvSpPr>
          <p:spPr>
            <a:xfrm>
              <a:off x="661966" y="2267770"/>
              <a:ext cx="926814" cy="52454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Source</a:t>
              </a:r>
              <a:endParaRPr kumimoji="1" lang="ja-JP" altLang="en-US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F5F30FB1-8965-B0A6-BBE3-925A25983995}"/>
                </a:ext>
              </a:extLst>
            </p:cNvPr>
            <p:cNvSpPr/>
            <p:nvPr/>
          </p:nvSpPr>
          <p:spPr>
            <a:xfrm>
              <a:off x="2815238" y="2267770"/>
              <a:ext cx="926814" cy="52454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Drain</a:t>
              </a:r>
              <a:endParaRPr kumimoji="1" lang="ja-JP" altLang="en-US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82E964DB-7A75-11ED-585A-C1CCA2F83736}"/>
                </a:ext>
              </a:extLst>
            </p:cNvPr>
            <p:cNvSpPr/>
            <p:nvPr/>
          </p:nvSpPr>
          <p:spPr>
            <a:xfrm>
              <a:off x="1588779" y="1998108"/>
              <a:ext cx="1226458" cy="26966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7493FA54-F7E2-ADA3-392C-3F32E8468F00}"/>
                </a:ext>
              </a:extLst>
            </p:cNvPr>
            <p:cNvSpPr/>
            <p:nvPr/>
          </p:nvSpPr>
          <p:spPr>
            <a:xfrm>
              <a:off x="1588779" y="1528969"/>
              <a:ext cx="1226458" cy="4691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Gate</a:t>
              </a:r>
              <a:endParaRPr kumimoji="1" lang="ja-JP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2529C7D7-7C52-1C85-AC91-C4000E0D69FC}"/>
                </a:ext>
              </a:extLst>
            </p:cNvPr>
            <p:cNvCxnSpPr>
              <a:cxnSpLocks/>
            </p:cNvCxnSpPr>
            <p:nvPr/>
          </p:nvCxnSpPr>
          <p:spPr>
            <a:xfrm>
              <a:off x="2073087" y="1998108"/>
              <a:ext cx="0" cy="2892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22CE3FBC-1D62-5D78-A350-255131428C43}"/>
                </a:ext>
              </a:extLst>
            </p:cNvPr>
            <p:cNvSpPr txBox="1"/>
            <p:nvPr/>
          </p:nvSpPr>
          <p:spPr>
            <a:xfrm>
              <a:off x="3326034" y="2819301"/>
              <a:ext cx="354565" cy="37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1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</a:t>
              </a:r>
              <a:endParaRPr kumimoji="1" lang="ja-JP" altLang="en-US" sz="11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6326EAAC-9C6C-2E75-1B1A-2641A0940DE5}"/>
                </a:ext>
              </a:extLst>
            </p:cNvPr>
            <p:cNvSpPr/>
            <p:nvPr/>
          </p:nvSpPr>
          <p:spPr>
            <a:xfrm>
              <a:off x="661965" y="2493431"/>
              <a:ext cx="3059181" cy="769379"/>
            </a:xfrm>
            <a:custGeom>
              <a:avLst/>
              <a:gdLst>
                <a:gd name="connsiteX0" fmla="*/ 0 w 3345180"/>
                <a:gd name="connsiteY0" fmla="*/ 529254 h 793538"/>
                <a:gd name="connsiteX1" fmla="*/ 1074420 w 3345180"/>
                <a:gd name="connsiteY1" fmla="*/ 536874 h 793538"/>
                <a:gd name="connsiteX2" fmla="*/ 1348740 w 3345180"/>
                <a:gd name="connsiteY2" fmla="*/ 56814 h 793538"/>
                <a:gd name="connsiteX3" fmla="*/ 1897380 w 3345180"/>
                <a:gd name="connsiteY3" fmla="*/ 79674 h 793538"/>
                <a:gd name="connsiteX4" fmla="*/ 2194560 w 3345180"/>
                <a:gd name="connsiteY4" fmla="*/ 689274 h 793538"/>
                <a:gd name="connsiteX5" fmla="*/ 3345180 w 3345180"/>
                <a:gd name="connsiteY5" fmla="*/ 788334 h 79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180" h="793538">
                  <a:moveTo>
                    <a:pt x="0" y="529254"/>
                  </a:moveTo>
                  <a:cubicBezTo>
                    <a:pt x="424815" y="572434"/>
                    <a:pt x="849630" y="615614"/>
                    <a:pt x="1074420" y="536874"/>
                  </a:cubicBezTo>
                  <a:cubicBezTo>
                    <a:pt x="1299210" y="458134"/>
                    <a:pt x="1211580" y="133014"/>
                    <a:pt x="1348740" y="56814"/>
                  </a:cubicBezTo>
                  <a:cubicBezTo>
                    <a:pt x="1485900" y="-19386"/>
                    <a:pt x="1756410" y="-25736"/>
                    <a:pt x="1897380" y="79674"/>
                  </a:cubicBezTo>
                  <a:cubicBezTo>
                    <a:pt x="2038350" y="185084"/>
                    <a:pt x="1953260" y="571164"/>
                    <a:pt x="2194560" y="689274"/>
                  </a:cubicBezTo>
                  <a:cubicBezTo>
                    <a:pt x="2435860" y="807384"/>
                    <a:pt x="2890520" y="797859"/>
                    <a:pt x="3345180" y="788334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D2048A38-5CDC-80E9-E0AE-F0F7CB8E681E}"/>
                </a:ext>
              </a:extLst>
            </p:cNvPr>
            <p:cNvSpPr txBox="1"/>
            <p:nvPr/>
          </p:nvSpPr>
          <p:spPr>
            <a:xfrm>
              <a:off x="1962124" y="2413782"/>
              <a:ext cx="489895" cy="37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1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ON</a:t>
              </a:r>
              <a:endParaRPr kumimoji="1" lang="ja-JP" altLang="en-US" sz="11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73B72B63-BFFF-5949-BEE6-3FFA9300DEAA}"/>
                </a:ext>
              </a:extLst>
            </p:cNvPr>
            <p:cNvSpPr txBox="1"/>
            <p:nvPr/>
          </p:nvSpPr>
          <p:spPr>
            <a:xfrm>
              <a:off x="2080867" y="1918376"/>
              <a:ext cx="395164" cy="37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1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kumimoji="1" lang="ja-JP" altLang="en-US" sz="11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230D7E53-B211-56BF-2F87-FA88670006C1}"/>
                </a:ext>
              </a:extLst>
            </p:cNvPr>
            <p:cNvCxnSpPr>
              <a:cxnSpLocks/>
            </p:cNvCxnSpPr>
            <p:nvPr/>
          </p:nvCxnSpPr>
          <p:spPr>
            <a:xfrm>
              <a:off x="3278645" y="2784349"/>
              <a:ext cx="0" cy="2892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287BC3DC-5CEE-E35C-9F0C-D024A3A7C029}"/>
                </a:ext>
              </a:extLst>
            </p:cNvPr>
            <p:cNvCxnSpPr>
              <a:cxnSpLocks/>
            </p:cNvCxnSpPr>
            <p:nvPr/>
          </p:nvCxnSpPr>
          <p:spPr>
            <a:xfrm>
              <a:off x="1626280" y="2431716"/>
              <a:ext cx="115145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E7FE1B73-4706-09FA-19B1-9BF53AE72F0A}"/>
                </a:ext>
              </a:extLst>
            </p:cNvPr>
            <p:cNvSpPr txBox="1"/>
            <p:nvPr/>
          </p:nvSpPr>
          <p:spPr>
            <a:xfrm>
              <a:off x="2016420" y="2988145"/>
              <a:ext cx="374866" cy="376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1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kumimoji="1" lang="ja-JP" altLang="en-US" sz="11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53" name="フリーフォーム: 図形 52">
              <a:extLst>
                <a:ext uri="{FF2B5EF4-FFF2-40B4-BE49-F238E27FC236}">
                  <a16:creationId xmlns:a16="http://schemas.microsoft.com/office/drawing/2014/main" id="{6EFC193B-4E1D-5376-C292-A06F56593E27}"/>
                </a:ext>
              </a:extLst>
            </p:cNvPr>
            <p:cNvSpPr/>
            <p:nvPr/>
          </p:nvSpPr>
          <p:spPr>
            <a:xfrm>
              <a:off x="1574841" y="2733559"/>
              <a:ext cx="1261303" cy="258663"/>
            </a:xfrm>
            <a:custGeom>
              <a:avLst/>
              <a:gdLst>
                <a:gd name="connsiteX0" fmla="*/ 0 w 1379220"/>
                <a:gd name="connsiteY0" fmla="*/ 22860 h 266785"/>
                <a:gd name="connsiteX1" fmla="*/ 579120 w 1379220"/>
                <a:gd name="connsiteY1" fmla="*/ 266700 h 266785"/>
                <a:gd name="connsiteX2" fmla="*/ 1379220 w 1379220"/>
                <a:gd name="connsiteY2" fmla="*/ 0 h 2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9220" h="266785">
                  <a:moveTo>
                    <a:pt x="0" y="22860"/>
                  </a:moveTo>
                  <a:cubicBezTo>
                    <a:pt x="174625" y="146685"/>
                    <a:pt x="349250" y="270510"/>
                    <a:pt x="579120" y="266700"/>
                  </a:cubicBezTo>
                  <a:cubicBezTo>
                    <a:pt x="808990" y="262890"/>
                    <a:pt x="1094105" y="131445"/>
                    <a:pt x="137922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B5D34AE1-D508-7617-4062-9892BB1B906E}"/>
                </a:ext>
              </a:extLst>
            </p:cNvPr>
            <p:cNvSpPr/>
            <p:nvPr/>
          </p:nvSpPr>
          <p:spPr>
            <a:xfrm>
              <a:off x="661964" y="3312099"/>
              <a:ext cx="3080088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7E17447-5F40-FCF4-BB76-817BAE8C42AB}"/>
              </a:ext>
            </a:extLst>
          </p:cNvPr>
          <p:cNvGrpSpPr/>
          <p:nvPr/>
        </p:nvGrpSpPr>
        <p:grpSpPr>
          <a:xfrm>
            <a:off x="515501" y="3862878"/>
            <a:ext cx="2200652" cy="1366141"/>
            <a:chOff x="661965" y="1528969"/>
            <a:chExt cx="3080087" cy="1939296"/>
          </a:xfrm>
        </p:grpSpPr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37EC16BE-DB30-F0F8-F9BE-0A671EEB38C7}"/>
                </a:ext>
              </a:extLst>
            </p:cNvPr>
            <p:cNvSpPr/>
            <p:nvPr/>
          </p:nvSpPr>
          <p:spPr>
            <a:xfrm>
              <a:off x="661965" y="2267770"/>
              <a:ext cx="3080087" cy="120049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2FC73D93-F563-E9F7-9CB5-693BD5ACB204}"/>
                </a:ext>
              </a:extLst>
            </p:cNvPr>
            <p:cNvSpPr/>
            <p:nvPr/>
          </p:nvSpPr>
          <p:spPr>
            <a:xfrm>
              <a:off x="661966" y="2267770"/>
              <a:ext cx="926814" cy="52454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Source</a:t>
              </a:r>
              <a:endParaRPr kumimoji="1" lang="ja-JP" altLang="en-US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4A69E514-5BE7-8326-4C18-6692DAD6D834}"/>
                </a:ext>
              </a:extLst>
            </p:cNvPr>
            <p:cNvSpPr/>
            <p:nvPr/>
          </p:nvSpPr>
          <p:spPr>
            <a:xfrm>
              <a:off x="2815238" y="2267770"/>
              <a:ext cx="926814" cy="52454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Drain</a:t>
              </a:r>
              <a:endParaRPr kumimoji="1" lang="ja-JP" altLang="en-US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35A750DE-4537-0C6C-65CB-78323CC258DF}"/>
                </a:ext>
              </a:extLst>
            </p:cNvPr>
            <p:cNvSpPr/>
            <p:nvPr/>
          </p:nvSpPr>
          <p:spPr>
            <a:xfrm>
              <a:off x="1588779" y="1998108"/>
              <a:ext cx="1226458" cy="26966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24EAA083-F7BB-3811-6835-EE36489552D8}"/>
                </a:ext>
              </a:extLst>
            </p:cNvPr>
            <p:cNvSpPr/>
            <p:nvPr/>
          </p:nvSpPr>
          <p:spPr>
            <a:xfrm>
              <a:off x="1588779" y="1528969"/>
              <a:ext cx="1226458" cy="4691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Gate</a:t>
              </a:r>
              <a:endParaRPr kumimoji="1" lang="ja-JP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7" name="直線矢印コネクタ 66">
              <a:extLst>
                <a:ext uri="{FF2B5EF4-FFF2-40B4-BE49-F238E27FC236}">
                  <a16:creationId xmlns:a16="http://schemas.microsoft.com/office/drawing/2014/main" id="{E5308DE0-61F7-FA25-2DD4-49110F830F9B}"/>
                </a:ext>
              </a:extLst>
            </p:cNvPr>
            <p:cNvCxnSpPr>
              <a:cxnSpLocks/>
            </p:cNvCxnSpPr>
            <p:nvPr/>
          </p:nvCxnSpPr>
          <p:spPr>
            <a:xfrm>
              <a:off x="2073087" y="1998108"/>
              <a:ext cx="0" cy="2892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2989B78D-A682-48B3-9AC8-A42E4954205B}"/>
                </a:ext>
              </a:extLst>
            </p:cNvPr>
            <p:cNvSpPr txBox="1"/>
            <p:nvPr/>
          </p:nvSpPr>
          <p:spPr>
            <a:xfrm>
              <a:off x="3326035" y="2819300"/>
              <a:ext cx="352694" cy="371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1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</a:t>
              </a:r>
              <a:endParaRPr kumimoji="1" lang="ja-JP" altLang="en-US" sz="11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CC037AA4-28CA-E80F-CB39-B15E0B3CF450}"/>
                </a:ext>
              </a:extLst>
            </p:cNvPr>
            <p:cNvSpPr txBox="1"/>
            <p:nvPr/>
          </p:nvSpPr>
          <p:spPr>
            <a:xfrm>
              <a:off x="1962124" y="2413782"/>
              <a:ext cx="487310" cy="371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1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ON</a:t>
              </a:r>
              <a:endParaRPr kumimoji="1" lang="ja-JP" altLang="en-US" sz="11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7304013-01F1-6A21-4E47-D2532FBDB149}"/>
                </a:ext>
              </a:extLst>
            </p:cNvPr>
            <p:cNvSpPr txBox="1"/>
            <p:nvPr/>
          </p:nvSpPr>
          <p:spPr>
            <a:xfrm>
              <a:off x="2080867" y="1918377"/>
              <a:ext cx="393079" cy="371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1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kumimoji="1" lang="ja-JP" altLang="en-US" sz="11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cxnSp>
          <p:nvCxnSpPr>
            <p:cNvPr id="72" name="直線矢印コネクタ 71">
              <a:extLst>
                <a:ext uri="{FF2B5EF4-FFF2-40B4-BE49-F238E27FC236}">
                  <a16:creationId xmlns:a16="http://schemas.microsoft.com/office/drawing/2014/main" id="{8C849CBD-9595-9ABE-DBE7-7C6F052A9D3B}"/>
                </a:ext>
              </a:extLst>
            </p:cNvPr>
            <p:cNvCxnSpPr>
              <a:cxnSpLocks/>
            </p:cNvCxnSpPr>
            <p:nvPr/>
          </p:nvCxnSpPr>
          <p:spPr>
            <a:xfrm>
              <a:off x="3278645" y="2784349"/>
              <a:ext cx="0" cy="2892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id="{7C8B9201-9737-7A15-B714-BBF7F39C50BE}"/>
                </a:ext>
              </a:extLst>
            </p:cNvPr>
            <p:cNvCxnSpPr>
              <a:cxnSpLocks/>
            </p:cNvCxnSpPr>
            <p:nvPr/>
          </p:nvCxnSpPr>
          <p:spPr>
            <a:xfrm>
              <a:off x="1626280" y="2431716"/>
              <a:ext cx="115145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762FD75-A064-959A-8099-CEB717268879}"/>
                </a:ext>
              </a:extLst>
            </p:cNvPr>
            <p:cNvSpPr/>
            <p:nvPr/>
          </p:nvSpPr>
          <p:spPr>
            <a:xfrm>
              <a:off x="671489" y="2811285"/>
              <a:ext cx="3068681" cy="3862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29134063-EAF4-D88B-7FFB-804BA01DE9C0}"/>
              </a:ext>
            </a:extLst>
          </p:cNvPr>
          <p:cNvGrpSpPr/>
          <p:nvPr/>
        </p:nvGrpSpPr>
        <p:grpSpPr>
          <a:xfrm>
            <a:off x="5828197" y="1447626"/>
            <a:ext cx="2187237" cy="1445739"/>
            <a:chOff x="800100" y="3375306"/>
            <a:chExt cx="3368040" cy="2031974"/>
          </a:xfrm>
        </p:grpSpPr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6F5F2CEF-0C7C-2CEF-5B66-C0BAE3C673B5}"/>
                </a:ext>
              </a:extLst>
            </p:cNvPr>
            <p:cNvSpPr/>
            <p:nvPr/>
          </p:nvSpPr>
          <p:spPr>
            <a:xfrm>
              <a:off x="800100" y="4137307"/>
              <a:ext cx="3368040" cy="126997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A94EF7EF-0C2B-783F-7396-E20858EFEACC}"/>
                </a:ext>
              </a:extLst>
            </p:cNvPr>
            <p:cNvSpPr/>
            <p:nvPr/>
          </p:nvSpPr>
          <p:spPr>
            <a:xfrm>
              <a:off x="800101" y="4137306"/>
              <a:ext cx="1013460" cy="54102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Source</a:t>
              </a:r>
              <a:endParaRPr kumimoji="1" lang="ja-JP" altLang="en-US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8E5A2AAB-1637-FADE-FA9B-4BDD3B527B86}"/>
                </a:ext>
              </a:extLst>
            </p:cNvPr>
            <p:cNvSpPr/>
            <p:nvPr/>
          </p:nvSpPr>
          <p:spPr>
            <a:xfrm>
              <a:off x="3154680" y="4137306"/>
              <a:ext cx="1013460" cy="54102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1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Drain</a:t>
              </a:r>
              <a:endParaRPr kumimoji="1" lang="ja-JP" altLang="en-US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3426C1D9-A067-0D34-9FB4-EFE5E641BBDD}"/>
                </a:ext>
              </a:extLst>
            </p:cNvPr>
            <p:cNvSpPr/>
            <p:nvPr/>
          </p:nvSpPr>
          <p:spPr>
            <a:xfrm>
              <a:off x="1813561" y="3688836"/>
              <a:ext cx="1341118" cy="4484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EB46369E-811C-9793-AEA4-88EC06AD02A2}"/>
                </a:ext>
              </a:extLst>
            </p:cNvPr>
            <p:cNvSpPr/>
            <p:nvPr/>
          </p:nvSpPr>
          <p:spPr>
            <a:xfrm>
              <a:off x="1813561" y="3375306"/>
              <a:ext cx="1341118" cy="313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Gate</a:t>
              </a:r>
              <a:endParaRPr kumimoji="1" lang="ja-JP" altLang="en-US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3E11243F-7D34-CECD-3EA3-272E39AD8D1B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46" y="3859176"/>
              <a:ext cx="0" cy="2983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0BEC1FCC-45D0-A4C9-8BB3-8CE1B4A91AE7}"/>
                </a:ext>
              </a:extLst>
            </p:cNvPr>
            <p:cNvSpPr txBox="1"/>
            <p:nvPr/>
          </p:nvSpPr>
          <p:spPr>
            <a:xfrm>
              <a:off x="3713228" y="4706153"/>
              <a:ext cx="388033" cy="367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1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</a:t>
              </a:r>
              <a:endParaRPr kumimoji="1" lang="ja-JP" altLang="en-US" sz="11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85" name="フリーフォーム: 図形 84">
              <a:extLst>
                <a:ext uri="{FF2B5EF4-FFF2-40B4-BE49-F238E27FC236}">
                  <a16:creationId xmlns:a16="http://schemas.microsoft.com/office/drawing/2014/main" id="{C13C75C8-B33B-75D7-1B43-4F157370716B}"/>
                </a:ext>
              </a:extLst>
            </p:cNvPr>
            <p:cNvSpPr/>
            <p:nvPr/>
          </p:nvSpPr>
          <p:spPr>
            <a:xfrm>
              <a:off x="800100" y="4370052"/>
              <a:ext cx="3345180" cy="793538"/>
            </a:xfrm>
            <a:custGeom>
              <a:avLst/>
              <a:gdLst>
                <a:gd name="connsiteX0" fmla="*/ 0 w 3345180"/>
                <a:gd name="connsiteY0" fmla="*/ 529254 h 793538"/>
                <a:gd name="connsiteX1" fmla="*/ 1074420 w 3345180"/>
                <a:gd name="connsiteY1" fmla="*/ 536874 h 793538"/>
                <a:gd name="connsiteX2" fmla="*/ 1348740 w 3345180"/>
                <a:gd name="connsiteY2" fmla="*/ 56814 h 793538"/>
                <a:gd name="connsiteX3" fmla="*/ 1897380 w 3345180"/>
                <a:gd name="connsiteY3" fmla="*/ 79674 h 793538"/>
                <a:gd name="connsiteX4" fmla="*/ 2194560 w 3345180"/>
                <a:gd name="connsiteY4" fmla="*/ 689274 h 793538"/>
                <a:gd name="connsiteX5" fmla="*/ 3345180 w 3345180"/>
                <a:gd name="connsiteY5" fmla="*/ 788334 h 79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180" h="793538">
                  <a:moveTo>
                    <a:pt x="0" y="529254"/>
                  </a:moveTo>
                  <a:cubicBezTo>
                    <a:pt x="424815" y="572434"/>
                    <a:pt x="849630" y="615614"/>
                    <a:pt x="1074420" y="536874"/>
                  </a:cubicBezTo>
                  <a:cubicBezTo>
                    <a:pt x="1299210" y="458134"/>
                    <a:pt x="1211580" y="133014"/>
                    <a:pt x="1348740" y="56814"/>
                  </a:cubicBezTo>
                  <a:cubicBezTo>
                    <a:pt x="1485900" y="-19386"/>
                    <a:pt x="1756410" y="-25736"/>
                    <a:pt x="1897380" y="79674"/>
                  </a:cubicBezTo>
                  <a:cubicBezTo>
                    <a:pt x="2038350" y="185084"/>
                    <a:pt x="1953260" y="571164"/>
                    <a:pt x="2194560" y="689274"/>
                  </a:cubicBezTo>
                  <a:cubicBezTo>
                    <a:pt x="2435860" y="807384"/>
                    <a:pt x="2890520" y="797859"/>
                    <a:pt x="3345180" y="788334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E1537D1B-0EAC-7CB2-F005-D40950BBA51C}"/>
                </a:ext>
              </a:extLst>
            </p:cNvPr>
            <p:cNvSpPr txBox="1"/>
            <p:nvPr/>
          </p:nvSpPr>
          <p:spPr>
            <a:xfrm>
              <a:off x="2221809" y="4287902"/>
              <a:ext cx="536136" cy="367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1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ON</a:t>
              </a:r>
              <a:endParaRPr kumimoji="1" lang="ja-JP" altLang="en-US" sz="11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BC1A65B5-A9B7-A8EB-1094-EC52B5107995}"/>
                </a:ext>
              </a:extLst>
            </p:cNvPr>
            <p:cNvSpPr txBox="1"/>
            <p:nvPr/>
          </p:nvSpPr>
          <p:spPr>
            <a:xfrm>
              <a:off x="2351653" y="3776941"/>
              <a:ext cx="432464" cy="367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1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kumimoji="1" lang="ja-JP" altLang="en-US" sz="11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78B397A7-B36F-0F88-BE29-95E70D49635E}"/>
                </a:ext>
              </a:extLst>
            </p:cNvPr>
            <p:cNvCxnSpPr>
              <a:cxnSpLocks/>
            </p:cNvCxnSpPr>
            <p:nvPr/>
          </p:nvCxnSpPr>
          <p:spPr>
            <a:xfrm>
              <a:off x="3661410" y="4670105"/>
              <a:ext cx="0" cy="2983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41FDA72F-1BF3-09A2-6B48-3AA4D1F7D2E4}"/>
                </a:ext>
              </a:extLst>
            </p:cNvPr>
            <p:cNvCxnSpPr>
              <a:cxnSpLocks/>
            </p:cNvCxnSpPr>
            <p:nvPr/>
          </p:nvCxnSpPr>
          <p:spPr>
            <a:xfrm>
              <a:off x="1854567" y="4306400"/>
              <a:ext cx="1259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D95DA968-2719-0E6D-3695-CA40D0641C2E}"/>
                </a:ext>
              </a:extLst>
            </p:cNvPr>
            <p:cNvSpPr txBox="1"/>
            <p:nvPr/>
          </p:nvSpPr>
          <p:spPr>
            <a:xfrm>
              <a:off x="2281179" y="4880299"/>
              <a:ext cx="410250" cy="367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sz="1100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kumimoji="1" lang="ja-JP" altLang="en-US" sz="1100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91" name="フリーフォーム: 図形 90">
              <a:extLst>
                <a:ext uri="{FF2B5EF4-FFF2-40B4-BE49-F238E27FC236}">
                  <a16:creationId xmlns:a16="http://schemas.microsoft.com/office/drawing/2014/main" id="{4E910AAC-2B29-51EC-50B5-110E2AB914E0}"/>
                </a:ext>
              </a:extLst>
            </p:cNvPr>
            <p:cNvSpPr/>
            <p:nvPr/>
          </p:nvSpPr>
          <p:spPr>
            <a:xfrm>
              <a:off x="1798320" y="4617720"/>
              <a:ext cx="1379220" cy="266785"/>
            </a:xfrm>
            <a:custGeom>
              <a:avLst/>
              <a:gdLst>
                <a:gd name="connsiteX0" fmla="*/ 0 w 1379220"/>
                <a:gd name="connsiteY0" fmla="*/ 22860 h 266785"/>
                <a:gd name="connsiteX1" fmla="*/ 579120 w 1379220"/>
                <a:gd name="connsiteY1" fmla="*/ 266700 h 266785"/>
                <a:gd name="connsiteX2" fmla="*/ 1379220 w 1379220"/>
                <a:gd name="connsiteY2" fmla="*/ 0 h 2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9220" h="266785">
                  <a:moveTo>
                    <a:pt x="0" y="22860"/>
                  </a:moveTo>
                  <a:cubicBezTo>
                    <a:pt x="174625" y="146685"/>
                    <a:pt x="349250" y="270510"/>
                    <a:pt x="579120" y="266700"/>
                  </a:cubicBezTo>
                  <a:cubicBezTo>
                    <a:pt x="808990" y="262890"/>
                    <a:pt x="1094105" y="131445"/>
                    <a:pt x="137922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7211F0ED-7DB6-8070-C24A-C94E10A1A90C}"/>
              </a:ext>
            </a:extLst>
          </p:cNvPr>
          <p:cNvGrpSpPr/>
          <p:nvPr/>
        </p:nvGrpSpPr>
        <p:grpSpPr>
          <a:xfrm>
            <a:off x="5898249" y="4855266"/>
            <a:ext cx="2508591" cy="512145"/>
            <a:chOff x="800097" y="3375306"/>
            <a:chExt cx="7755848" cy="2031974"/>
          </a:xfrm>
        </p:grpSpPr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70ACB201-79D0-D67D-AAAE-C51DCB926E04}"/>
                </a:ext>
              </a:extLst>
            </p:cNvPr>
            <p:cNvSpPr/>
            <p:nvPr/>
          </p:nvSpPr>
          <p:spPr>
            <a:xfrm>
              <a:off x="800097" y="4137307"/>
              <a:ext cx="7755848" cy="126997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6E7FBB75-F529-7CA0-9B2E-495F70CABE5A}"/>
                </a:ext>
              </a:extLst>
            </p:cNvPr>
            <p:cNvSpPr/>
            <p:nvPr/>
          </p:nvSpPr>
          <p:spPr>
            <a:xfrm>
              <a:off x="800101" y="4137306"/>
              <a:ext cx="1013460" cy="54102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FE179430-2B6C-A398-D7A1-C295CC9ABDE6}"/>
                </a:ext>
              </a:extLst>
            </p:cNvPr>
            <p:cNvSpPr/>
            <p:nvPr/>
          </p:nvSpPr>
          <p:spPr>
            <a:xfrm>
              <a:off x="3154679" y="4137306"/>
              <a:ext cx="1013461" cy="54102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BE9ACA62-2B99-1A82-DAAB-1ECB32D1B9B0}"/>
                </a:ext>
              </a:extLst>
            </p:cNvPr>
            <p:cNvSpPr/>
            <p:nvPr/>
          </p:nvSpPr>
          <p:spPr>
            <a:xfrm>
              <a:off x="1813561" y="3859176"/>
              <a:ext cx="1341118" cy="27813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4D738652-5A07-14AE-C9A0-7C21050A6F67}"/>
                </a:ext>
              </a:extLst>
            </p:cNvPr>
            <p:cNvSpPr/>
            <p:nvPr/>
          </p:nvSpPr>
          <p:spPr>
            <a:xfrm>
              <a:off x="1813561" y="3375306"/>
              <a:ext cx="1341118" cy="4838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B5710E40-3402-4688-BCB2-2E6AB3B0101C}"/>
              </a:ext>
            </a:extLst>
          </p:cNvPr>
          <p:cNvSpPr/>
          <p:nvPr/>
        </p:nvSpPr>
        <p:spPr>
          <a:xfrm>
            <a:off x="5932363" y="4716584"/>
            <a:ext cx="280255" cy="701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4EDDCCC8-FED2-7F4F-C6F1-E0B1E83A18CB}"/>
              </a:ext>
            </a:extLst>
          </p:cNvPr>
          <p:cNvSpPr/>
          <p:nvPr/>
        </p:nvSpPr>
        <p:spPr>
          <a:xfrm>
            <a:off x="5932363" y="4459939"/>
            <a:ext cx="280255" cy="1638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00B06718-E0C0-4582-00F4-AF8E92EE5805}"/>
              </a:ext>
            </a:extLst>
          </p:cNvPr>
          <p:cNvSpPr/>
          <p:nvPr/>
        </p:nvSpPr>
        <p:spPr>
          <a:xfrm>
            <a:off x="5932363" y="3856748"/>
            <a:ext cx="280255" cy="3512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C19D52C-3320-6C15-3F4B-2C1336F7D3A7}"/>
              </a:ext>
            </a:extLst>
          </p:cNvPr>
          <p:cNvSpPr/>
          <p:nvPr/>
        </p:nvSpPr>
        <p:spPr>
          <a:xfrm>
            <a:off x="6669137" y="4716584"/>
            <a:ext cx="793901" cy="701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8BCF59D1-7657-E68D-B706-0B5D6E67066E}"/>
              </a:ext>
            </a:extLst>
          </p:cNvPr>
          <p:cNvSpPr/>
          <p:nvPr/>
        </p:nvSpPr>
        <p:spPr>
          <a:xfrm>
            <a:off x="7162746" y="4459939"/>
            <a:ext cx="955913" cy="1638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55DE1A8E-D578-8EF4-F457-74DAFB996A08}"/>
              </a:ext>
            </a:extLst>
          </p:cNvPr>
          <p:cNvSpPr/>
          <p:nvPr/>
        </p:nvSpPr>
        <p:spPr>
          <a:xfrm>
            <a:off x="7463039" y="3848204"/>
            <a:ext cx="615628" cy="3512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BB6BC3C8-71B7-A9FF-D632-537EB7F24BC8}"/>
              </a:ext>
            </a:extLst>
          </p:cNvPr>
          <p:cNvSpPr/>
          <p:nvPr/>
        </p:nvSpPr>
        <p:spPr>
          <a:xfrm>
            <a:off x="6006894" y="4789002"/>
            <a:ext cx="131192" cy="24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15A18056-8BF5-80BD-2752-BAD2D6284791}"/>
              </a:ext>
            </a:extLst>
          </p:cNvPr>
          <p:cNvSpPr/>
          <p:nvPr/>
        </p:nvSpPr>
        <p:spPr>
          <a:xfrm>
            <a:off x="6006894" y="4208043"/>
            <a:ext cx="131192" cy="24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B79F33A7-F71D-8E6A-A89E-3561EA8CE253}"/>
              </a:ext>
            </a:extLst>
          </p:cNvPr>
          <p:cNvSpPr/>
          <p:nvPr/>
        </p:nvSpPr>
        <p:spPr>
          <a:xfrm>
            <a:off x="5982947" y="4626594"/>
            <a:ext cx="179086" cy="885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2FF7D5C7-3D74-086F-C235-9D81577CFC34}"/>
              </a:ext>
            </a:extLst>
          </p:cNvPr>
          <p:cNvSpPr/>
          <p:nvPr/>
        </p:nvSpPr>
        <p:spPr>
          <a:xfrm>
            <a:off x="6743668" y="4789002"/>
            <a:ext cx="131192" cy="24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318ADF46-732E-B585-BA2C-E9B9E91876A9}"/>
              </a:ext>
            </a:extLst>
          </p:cNvPr>
          <p:cNvSpPr/>
          <p:nvPr/>
        </p:nvSpPr>
        <p:spPr>
          <a:xfrm>
            <a:off x="7213330" y="4626594"/>
            <a:ext cx="179086" cy="885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78D4A201-D0E3-9EC4-44D9-F00909931271}"/>
              </a:ext>
            </a:extLst>
          </p:cNvPr>
          <p:cNvSpPr/>
          <p:nvPr/>
        </p:nvSpPr>
        <p:spPr>
          <a:xfrm>
            <a:off x="7679726" y="4211849"/>
            <a:ext cx="131192" cy="24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72AE6CCC-3C05-13FD-DED6-E5137A4F3A3A}"/>
              </a:ext>
            </a:extLst>
          </p:cNvPr>
          <p:cNvCxnSpPr>
            <a:cxnSpLocks/>
            <a:stCxn id="131" idx="1"/>
          </p:cNvCxnSpPr>
          <p:nvPr/>
        </p:nvCxnSpPr>
        <p:spPr>
          <a:xfrm flipH="1">
            <a:off x="1946915" y="2632702"/>
            <a:ext cx="718995" cy="15510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959E6399-0F0B-D3B2-24B1-EE27D5E2DB39}"/>
              </a:ext>
            </a:extLst>
          </p:cNvPr>
          <p:cNvSpPr txBox="1"/>
          <p:nvPr/>
        </p:nvSpPr>
        <p:spPr>
          <a:xfrm>
            <a:off x="7729115" y="1413053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High-K</a:t>
            </a:r>
          </a:p>
          <a:p>
            <a:pPr algn="ctr"/>
            <a:r>
              <a:rPr kumimoji="1" lang="en-US" altLang="ja-JP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Dielectric Film</a:t>
            </a:r>
            <a:endParaRPr kumimoji="1" lang="ja-JP" altLang="en-US" b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0340C44-77B8-9B1B-1F15-E975460B6DAF}"/>
                  </a:ext>
                </a:extLst>
              </p:cNvPr>
              <p:cNvSpPr txBox="1"/>
              <p:nvPr/>
            </p:nvSpPr>
            <p:spPr>
              <a:xfrm>
                <a:off x="2808723" y="4670478"/>
                <a:ext cx="6853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𝑺𝒊</m:t>
                      </m:r>
                      <m:sSub>
                        <m:sSubPr>
                          <m:ctrlPr>
                            <a:rPr kumimoji="1" lang="en-US" altLang="ja-JP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kumimoji="1" lang="en-US" altLang="ja-JP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ja-JP" alt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0340C44-77B8-9B1B-1F15-E975460B6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723" y="4670478"/>
                <a:ext cx="6853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1FA1C8F3-5785-3B5A-91E2-0B7C351182B2}"/>
                  </a:ext>
                </a:extLst>
              </p:cNvPr>
              <p:cNvSpPr txBox="1"/>
              <p:nvPr/>
            </p:nvSpPr>
            <p:spPr>
              <a:xfrm>
                <a:off x="2665910" y="2463425"/>
                <a:ext cx="649152" cy="3385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ja-JP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kumimoji="1" lang="en-US" altLang="ja-JP" sz="1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kumimoji="1" lang="ja-JP" alt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1FA1C8F3-5785-3B5A-91E2-0B7C35118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910" y="2463425"/>
                <a:ext cx="64915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6B408595-6073-640E-0E97-73F93A3583AA}"/>
              </a:ext>
            </a:extLst>
          </p:cNvPr>
          <p:cNvSpPr txBox="1"/>
          <p:nvPr/>
        </p:nvSpPr>
        <p:spPr>
          <a:xfrm>
            <a:off x="6251776" y="3963772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Low-K</a:t>
            </a:r>
          </a:p>
          <a:p>
            <a:pPr algn="ctr"/>
            <a:r>
              <a:rPr kumimoji="1" lang="en-US" altLang="ja-JP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Dielectric Film</a:t>
            </a:r>
            <a:endParaRPr kumimoji="1" lang="ja-JP" altLang="en-US" b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E32D8241-1E88-29B8-FBE0-B9E3C9E04C8F}"/>
              </a:ext>
            </a:extLst>
          </p:cNvPr>
          <p:cNvSpPr txBox="1"/>
          <p:nvPr/>
        </p:nvSpPr>
        <p:spPr>
          <a:xfrm>
            <a:off x="7912573" y="3823833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Cupper Metal</a:t>
            </a:r>
            <a:endParaRPr kumimoji="1" lang="ja-JP" altLang="en-US" b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686F8311-4905-3ADA-8A62-9C034E8B8BC1}"/>
              </a:ext>
            </a:extLst>
          </p:cNvPr>
          <p:cNvSpPr txBox="1"/>
          <p:nvPr/>
        </p:nvSpPr>
        <p:spPr>
          <a:xfrm>
            <a:off x="685253" y="3337264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Mobility Enhancement</a:t>
            </a:r>
            <a:endParaRPr kumimoji="1" lang="ja-JP" alt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C7FD38AF-3ECB-BFA5-7094-436DBD342EFE}"/>
                  </a:ext>
                </a:extLst>
              </p:cNvPr>
              <p:cNvSpPr txBox="1"/>
              <p:nvPr/>
            </p:nvSpPr>
            <p:spPr>
              <a:xfrm>
                <a:off x="871370" y="3107681"/>
                <a:ext cx="1304693" cy="270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kumimoji="1"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ja-JP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  <m:r>
                          <a:rPr kumimoji="1" lang="ja-JP" alt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kumimoji="1"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ja-JP" alt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kumimoji="1" lang="ja-JP" alt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  <m:r>
                      <a:rPr kumimoji="1" lang="ja-JP" alt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kumimoji="1" lang="ja-JP" alt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C7FD38AF-3ECB-BFA5-7094-436DBD342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70" y="3107681"/>
                <a:ext cx="1304693" cy="270652"/>
              </a:xfrm>
              <a:prstGeom prst="rect">
                <a:avLst/>
              </a:prstGeom>
              <a:blipFill>
                <a:blip r:embed="rId5"/>
                <a:stretch>
                  <a:fillRect l="-4673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3DBDF066-130C-505B-F51B-9C892817FD0A}"/>
              </a:ext>
            </a:extLst>
          </p:cNvPr>
          <p:cNvCxnSpPr>
            <a:cxnSpLocks/>
            <a:stCxn id="129" idx="1"/>
          </p:cNvCxnSpPr>
          <p:nvPr/>
        </p:nvCxnSpPr>
        <p:spPr>
          <a:xfrm flipH="1">
            <a:off x="1988425" y="4839755"/>
            <a:ext cx="820298" cy="10305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F72D2C55-DE08-E039-DFE8-2FD8565D7E2B}"/>
              </a:ext>
            </a:extLst>
          </p:cNvPr>
          <p:cNvCxnSpPr>
            <a:cxnSpLocks/>
            <a:stCxn id="125" idx="1"/>
          </p:cNvCxnSpPr>
          <p:nvPr/>
        </p:nvCxnSpPr>
        <p:spPr>
          <a:xfrm flipH="1">
            <a:off x="7182154" y="1674663"/>
            <a:ext cx="546961" cy="22806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EE54FC2B-CB54-9DA9-9634-FFB5D60A8A9E}"/>
              </a:ext>
            </a:extLst>
          </p:cNvPr>
          <p:cNvSpPr txBox="1"/>
          <p:nvPr/>
        </p:nvSpPr>
        <p:spPr>
          <a:xfrm>
            <a:off x="693200" y="93105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Strained Silicon</a:t>
            </a:r>
            <a:endParaRPr kumimoji="1" lang="ja-JP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3A34E619-4E24-BF90-DBF4-B7B5D68B9D98}"/>
              </a:ext>
            </a:extLst>
          </p:cNvPr>
          <p:cNvSpPr txBox="1"/>
          <p:nvPr/>
        </p:nvSpPr>
        <p:spPr>
          <a:xfrm>
            <a:off x="6265796" y="3215687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 Leak Reduction</a:t>
            </a:r>
            <a:endParaRPr kumimoji="1" lang="ja-JP" alt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BB109015-653B-10EC-0319-2AAF7217295D}"/>
                  </a:ext>
                </a:extLst>
              </p:cNvPr>
              <p:cNvSpPr txBox="1"/>
              <p:nvPr/>
            </p:nvSpPr>
            <p:spPr>
              <a:xfrm>
                <a:off x="6715434" y="2949342"/>
                <a:ext cx="490848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𝑜𝑓𝑓</m:t>
                        </m:r>
                      </m:sub>
                    </m:sSub>
                    <m:r>
                      <a:rPr kumimoji="1" lang="ja-JP" alt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kumimoji="1" lang="ja-JP" alt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0" name="テキスト ボックス 149">
                <a:extLst>
                  <a:ext uri="{FF2B5EF4-FFF2-40B4-BE49-F238E27FC236}">
                    <a16:creationId xmlns:a16="http://schemas.microsoft.com/office/drawing/2014/main" id="{BB109015-653B-10EC-0319-2AAF7217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434" y="2949342"/>
                <a:ext cx="490848" cy="299249"/>
              </a:xfrm>
              <a:prstGeom prst="rect">
                <a:avLst/>
              </a:prstGeom>
              <a:blipFill>
                <a:blip r:embed="rId6"/>
                <a:stretch>
                  <a:fillRect l="-17500" r="-32500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18B4394A-1D6B-A09A-4C55-25110B75EF39}"/>
              </a:ext>
            </a:extLst>
          </p:cNvPr>
          <p:cNvSpPr txBox="1"/>
          <p:nvPr/>
        </p:nvSpPr>
        <p:spPr>
          <a:xfrm>
            <a:off x="575325" y="349077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Silicon On Insulator</a:t>
            </a:r>
            <a:endParaRPr kumimoji="1" lang="ja-JP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1E8D251A-C4D4-6A7F-ECB8-8EB257087D25}"/>
              </a:ext>
            </a:extLst>
          </p:cNvPr>
          <p:cNvSpPr txBox="1"/>
          <p:nvPr/>
        </p:nvSpPr>
        <p:spPr>
          <a:xfrm>
            <a:off x="301929" y="5483758"/>
            <a:ext cx="2688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Reduction of channel to Body Capacitance.</a:t>
            </a:r>
          </a:p>
        </p:txBody>
      </p:sp>
      <p:grpSp>
        <p:nvGrpSpPr>
          <p:cNvPr id="165" name="グループ化 164">
            <a:extLst>
              <a:ext uri="{FF2B5EF4-FFF2-40B4-BE49-F238E27FC236}">
                <a16:creationId xmlns:a16="http://schemas.microsoft.com/office/drawing/2014/main" id="{044614EB-03A1-579A-E355-0BEA35C2F25C}"/>
              </a:ext>
            </a:extLst>
          </p:cNvPr>
          <p:cNvGrpSpPr/>
          <p:nvPr/>
        </p:nvGrpSpPr>
        <p:grpSpPr>
          <a:xfrm>
            <a:off x="3934393" y="3623478"/>
            <a:ext cx="348125" cy="523220"/>
            <a:chOff x="4293929" y="1413053"/>
            <a:chExt cx="413514" cy="641137"/>
          </a:xfrm>
        </p:grpSpPr>
        <p:cxnSp>
          <p:nvCxnSpPr>
            <p:cNvPr id="166" name="直線コネクタ 165">
              <a:extLst>
                <a:ext uri="{FF2B5EF4-FFF2-40B4-BE49-F238E27FC236}">
                  <a16:creationId xmlns:a16="http://schemas.microsoft.com/office/drawing/2014/main" id="{B4739ECD-774B-273D-6A2D-B34B609DD60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929" y="1663018"/>
              <a:ext cx="413514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DB37FFF3-E763-7DE0-65D9-9EDDD8FA4E1F}"/>
                </a:ext>
              </a:extLst>
            </p:cNvPr>
            <p:cNvCxnSpPr>
              <a:cxnSpLocks/>
            </p:cNvCxnSpPr>
            <p:nvPr/>
          </p:nvCxnSpPr>
          <p:spPr>
            <a:xfrm>
              <a:off x="4293929" y="1791897"/>
              <a:ext cx="413514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34CE79A4-8B3B-415A-8D7F-A3C15ED06B1A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86" y="1413053"/>
              <a:ext cx="0" cy="25764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線コネクタ 168">
              <a:extLst>
                <a:ext uri="{FF2B5EF4-FFF2-40B4-BE49-F238E27FC236}">
                  <a16:creationId xmlns:a16="http://schemas.microsoft.com/office/drawing/2014/main" id="{428D4D37-F85C-3484-EC27-3E7E87C7F341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86" y="1796542"/>
              <a:ext cx="0" cy="25764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B167EF95-DB92-1D46-341E-9C4CA76D4665}"/>
              </a:ext>
            </a:extLst>
          </p:cNvPr>
          <p:cNvSpPr txBox="1"/>
          <p:nvPr/>
        </p:nvSpPr>
        <p:spPr>
          <a:xfrm>
            <a:off x="5787189" y="3401081"/>
            <a:ext cx="323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parasitic BEOL</a:t>
            </a:r>
            <a:r>
              <a:rPr kumimoji="1" lang="en-US" altLang="ja-JP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(Back End Of Line)</a:t>
            </a:r>
            <a:r>
              <a:rPr kumimoji="1" lang="en-US" altLang="ja-JP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ja-JP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7A2E2BCB-21E2-3236-E9EF-046182CAA789}"/>
              </a:ext>
            </a:extLst>
          </p:cNvPr>
          <p:cNvSpPr txBox="1"/>
          <p:nvPr/>
        </p:nvSpPr>
        <p:spPr>
          <a:xfrm>
            <a:off x="5818467" y="5455986"/>
            <a:ext cx="2557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Reduction of propagation delay of BEOL.</a:t>
            </a:r>
          </a:p>
        </p:txBody>
      </p: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EAD9D447-844E-64C5-FAF4-C748877AB857}"/>
              </a:ext>
            </a:extLst>
          </p:cNvPr>
          <p:cNvGrpSpPr/>
          <p:nvPr/>
        </p:nvGrpSpPr>
        <p:grpSpPr>
          <a:xfrm>
            <a:off x="2944830" y="3394521"/>
            <a:ext cx="585969" cy="201468"/>
            <a:chOff x="2961783" y="4124871"/>
            <a:chExt cx="850163" cy="272289"/>
          </a:xfrm>
        </p:grpSpPr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3CB9EB08-C8B0-57A5-8928-21D485D08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9624" y="4124871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線コネクタ 174">
              <a:extLst>
                <a:ext uri="{FF2B5EF4-FFF2-40B4-BE49-F238E27FC236}">
                  <a16:creationId xmlns:a16="http://schemas.microsoft.com/office/drawing/2014/main" id="{D2608E11-7ED4-9CB2-86E0-95AAD1252C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06815" y="4153177"/>
              <a:ext cx="0" cy="21026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直線コネクタ 175">
              <a:extLst>
                <a:ext uri="{FF2B5EF4-FFF2-40B4-BE49-F238E27FC236}">
                  <a16:creationId xmlns:a16="http://schemas.microsoft.com/office/drawing/2014/main" id="{07115293-A7F1-9C2A-8C4C-6AC3F5E997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66914" y="4153177"/>
              <a:ext cx="0" cy="21026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23559F9B-2007-18F1-9C0E-B1EBBEC2A7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4277" y="4124871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005F3CE7-827F-1F45-CB85-F9560E43CA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8930" y="4130283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3B9ACA02-3DD2-7506-9757-51DA3D77029D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5" y="4245581"/>
              <a:ext cx="58718" cy="13343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46C174B2-5B96-E42F-D85A-D041736D8E3C}"/>
                </a:ext>
              </a:extLst>
            </p:cNvPr>
            <p:cNvCxnSpPr>
              <a:cxnSpLocks/>
            </p:cNvCxnSpPr>
            <p:nvPr/>
          </p:nvCxnSpPr>
          <p:spPr>
            <a:xfrm>
              <a:off x="3327320" y="4131336"/>
              <a:ext cx="5220" cy="2543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9128D0E4-5ADB-F854-BB80-5B5BE970A418}"/>
                </a:ext>
              </a:extLst>
            </p:cNvPr>
            <p:cNvCxnSpPr>
              <a:cxnSpLocks/>
            </p:cNvCxnSpPr>
            <p:nvPr/>
          </p:nvCxnSpPr>
          <p:spPr>
            <a:xfrm>
              <a:off x="3435452" y="4131336"/>
              <a:ext cx="13999" cy="2543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コネクタ 186">
              <a:extLst>
                <a:ext uri="{FF2B5EF4-FFF2-40B4-BE49-F238E27FC236}">
                  <a16:creationId xmlns:a16="http://schemas.microsoft.com/office/drawing/2014/main" id="{CE540555-4B05-259E-A177-E6B2E1D7FF5D}"/>
                </a:ext>
              </a:extLst>
            </p:cNvPr>
            <p:cNvCxnSpPr>
              <a:cxnSpLocks/>
            </p:cNvCxnSpPr>
            <p:nvPr/>
          </p:nvCxnSpPr>
          <p:spPr>
            <a:xfrm>
              <a:off x="3548535" y="4135326"/>
              <a:ext cx="58718" cy="13343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53E69780-76EC-8142-C3CE-AD3253BC1C2E}"/>
              </a:ext>
            </a:extLst>
          </p:cNvPr>
          <p:cNvGrpSpPr/>
          <p:nvPr/>
        </p:nvGrpSpPr>
        <p:grpSpPr>
          <a:xfrm>
            <a:off x="4771078" y="3397406"/>
            <a:ext cx="585969" cy="201468"/>
            <a:chOff x="2961783" y="4124871"/>
            <a:chExt cx="850163" cy="272289"/>
          </a:xfrm>
        </p:grpSpPr>
        <p:cxnSp>
          <p:nvCxnSpPr>
            <p:cNvPr id="192" name="直線コネクタ 191">
              <a:extLst>
                <a:ext uri="{FF2B5EF4-FFF2-40B4-BE49-F238E27FC236}">
                  <a16:creationId xmlns:a16="http://schemas.microsoft.com/office/drawing/2014/main" id="{7101C8F4-FB0D-1BCE-0884-282561D4F3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9624" y="4124871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ABCC5025-ED2C-1415-C998-F03A045516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06815" y="4153177"/>
              <a:ext cx="0" cy="21026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06577564-6E21-C79A-E332-B385428528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66914" y="4153177"/>
              <a:ext cx="0" cy="21026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直線コネクタ 194">
              <a:extLst>
                <a:ext uri="{FF2B5EF4-FFF2-40B4-BE49-F238E27FC236}">
                  <a16:creationId xmlns:a16="http://schemas.microsoft.com/office/drawing/2014/main" id="{25FD2DAA-9797-294E-CA98-C62153F4D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4277" y="4124871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8756EC6F-192A-2F89-7A80-CCD84E17FE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8930" y="4130283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D884CF5C-B0AB-8185-735E-7F2DF8375292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5" y="4245581"/>
              <a:ext cx="58718" cy="13343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0E66E278-8BE6-A841-0E48-5C4B2714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327320" y="4131336"/>
              <a:ext cx="5220" cy="2543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D4B6EC34-B1CA-220E-2327-7045188C2277}"/>
                </a:ext>
              </a:extLst>
            </p:cNvPr>
            <p:cNvCxnSpPr>
              <a:cxnSpLocks/>
            </p:cNvCxnSpPr>
            <p:nvPr/>
          </p:nvCxnSpPr>
          <p:spPr>
            <a:xfrm>
              <a:off x="3435452" y="4131336"/>
              <a:ext cx="13999" cy="2543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2C7C168A-FC4D-0D1F-4F2F-474A76054A7D}"/>
                </a:ext>
              </a:extLst>
            </p:cNvPr>
            <p:cNvCxnSpPr>
              <a:cxnSpLocks/>
            </p:cNvCxnSpPr>
            <p:nvPr/>
          </p:nvCxnSpPr>
          <p:spPr>
            <a:xfrm>
              <a:off x="3548535" y="4135326"/>
              <a:ext cx="58718" cy="13343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1" name="グループ化 200">
            <a:extLst>
              <a:ext uri="{FF2B5EF4-FFF2-40B4-BE49-F238E27FC236}">
                <a16:creationId xmlns:a16="http://schemas.microsoft.com/office/drawing/2014/main" id="{8282D673-07CC-6D9A-0659-CBEB461E7E1D}"/>
              </a:ext>
            </a:extLst>
          </p:cNvPr>
          <p:cNvGrpSpPr/>
          <p:nvPr/>
        </p:nvGrpSpPr>
        <p:grpSpPr>
          <a:xfrm>
            <a:off x="1416166" y="4672684"/>
            <a:ext cx="348125" cy="523220"/>
            <a:chOff x="4293929" y="1413053"/>
            <a:chExt cx="413514" cy="641137"/>
          </a:xfrm>
        </p:grpSpPr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8758C98E-7E2D-1F77-3B89-97A56E6AC7B8}"/>
                </a:ext>
              </a:extLst>
            </p:cNvPr>
            <p:cNvCxnSpPr>
              <a:cxnSpLocks/>
            </p:cNvCxnSpPr>
            <p:nvPr/>
          </p:nvCxnSpPr>
          <p:spPr>
            <a:xfrm>
              <a:off x="4293929" y="1663018"/>
              <a:ext cx="41351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線コネクタ 202">
              <a:extLst>
                <a:ext uri="{FF2B5EF4-FFF2-40B4-BE49-F238E27FC236}">
                  <a16:creationId xmlns:a16="http://schemas.microsoft.com/office/drawing/2014/main" id="{D2ABBAC9-AB4F-031B-FD64-75ACEA53E5CA}"/>
                </a:ext>
              </a:extLst>
            </p:cNvPr>
            <p:cNvCxnSpPr>
              <a:cxnSpLocks/>
            </p:cNvCxnSpPr>
            <p:nvPr/>
          </p:nvCxnSpPr>
          <p:spPr>
            <a:xfrm>
              <a:off x="4293929" y="1791897"/>
              <a:ext cx="41351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直線コネクタ 203">
              <a:extLst>
                <a:ext uri="{FF2B5EF4-FFF2-40B4-BE49-F238E27FC236}">
                  <a16:creationId xmlns:a16="http://schemas.microsoft.com/office/drawing/2014/main" id="{82CEF6D7-C59B-565D-6995-3A362D31C5CE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86" y="1413053"/>
              <a:ext cx="0" cy="25764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E7DFF210-AB9B-DC1D-7122-4A15779984D0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86" y="1796542"/>
              <a:ext cx="0" cy="25764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8E864BCF-99E8-2DE3-195D-FC9CC0FCBD85}"/>
              </a:ext>
            </a:extLst>
          </p:cNvPr>
          <p:cNvSpPr txBox="1"/>
          <p:nvPr/>
        </p:nvSpPr>
        <p:spPr>
          <a:xfrm>
            <a:off x="239668" y="5931988"/>
            <a:ext cx="8274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Lots of innovations are well done for planar CMOS.</a:t>
            </a:r>
          </a:p>
          <a:p>
            <a:r>
              <a:rPr kumimoji="1" lang="en-US" altLang="ja-JP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a next step for a new era !  </a:t>
            </a:r>
            <a:endParaRPr kumimoji="1" lang="ja-JP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88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5C0515B-47B3-5EB2-0B9E-7F8F67791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8" y="1955027"/>
            <a:ext cx="4376685" cy="359727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2A9F4E8-3B5D-4421-714B-3D46D4A5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87" y="2202278"/>
            <a:ext cx="2765120" cy="2013228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35CCB57-CA99-E7FF-4554-C13DE8533894}"/>
              </a:ext>
            </a:extLst>
          </p:cNvPr>
          <p:cNvSpPr/>
          <p:nvPr/>
        </p:nvSpPr>
        <p:spPr>
          <a:xfrm>
            <a:off x="2127840" y="3398636"/>
            <a:ext cx="922020" cy="25717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5770546-8EFC-2167-FD61-1F8AB0A57EBA}"/>
              </a:ext>
            </a:extLst>
          </p:cNvPr>
          <p:cNvCxnSpPr>
            <a:cxnSpLocks/>
          </p:cNvCxnSpPr>
          <p:nvPr/>
        </p:nvCxnSpPr>
        <p:spPr>
          <a:xfrm flipV="1">
            <a:off x="3053367" y="2305548"/>
            <a:ext cx="2103120" cy="10896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62607E8-4634-0AD2-6BEE-3707F79DC773}"/>
              </a:ext>
            </a:extLst>
          </p:cNvPr>
          <p:cNvCxnSpPr>
            <a:cxnSpLocks/>
          </p:cNvCxnSpPr>
          <p:nvPr/>
        </p:nvCxnSpPr>
        <p:spPr>
          <a:xfrm>
            <a:off x="3053367" y="3674148"/>
            <a:ext cx="2210606" cy="499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A7F94AF-7319-F40F-ED93-F84F7B9DD7A2}"/>
              </a:ext>
            </a:extLst>
          </p:cNvPr>
          <p:cNvSpPr txBox="1"/>
          <p:nvPr/>
        </p:nvSpPr>
        <p:spPr>
          <a:xfrm>
            <a:off x="4777193" y="1281296"/>
            <a:ext cx="4133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Metal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</a:t>
            </a:r>
          </a:p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/High-K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dielectric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 insulator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813DA22-EA97-E15C-0714-DF22C5F1F372}"/>
              </a:ext>
            </a:extLst>
          </p:cNvPr>
          <p:cNvSpPr txBox="1"/>
          <p:nvPr/>
        </p:nvSpPr>
        <p:spPr>
          <a:xfrm>
            <a:off x="5179351" y="4504749"/>
            <a:ext cx="3009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Effective thickness of Gate </a:t>
            </a:r>
          </a:p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Insulator ~ </a:t>
            </a:r>
            <a:r>
              <a:rPr lang="en-US" altLang="ja-JP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0.95nm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9E99B96-3B6E-0656-4724-06574AB41995}"/>
              </a:ext>
            </a:extLst>
          </p:cNvPr>
          <p:cNvSpPr txBox="1"/>
          <p:nvPr/>
        </p:nvSpPr>
        <p:spPr>
          <a:xfrm>
            <a:off x="4878462" y="5550850"/>
            <a:ext cx="30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C.H</a:t>
            </a:r>
            <a:r>
              <a:rPr kumimoji="1" lang="ja-JP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et al., (Intel) IEDM2008, p.637</a:t>
            </a:r>
          </a:p>
          <a:p>
            <a:r>
              <a:rPr lang="en-US" altLang="ja-JP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P.Packan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al., (Intel) IEDM2009, p.659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EFFD289-D594-6721-EAB0-8087F04467D7}"/>
              </a:ext>
            </a:extLst>
          </p:cNvPr>
          <p:cNvSpPr txBox="1"/>
          <p:nvPr/>
        </p:nvSpPr>
        <p:spPr>
          <a:xfrm>
            <a:off x="-1134" y="363164"/>
            <a:ext cx="914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+mj-lt"/>
                <a:ea typeface="+mj-ea"/>
              </a:rPr>
              <a:t>Intel’s 32nm Generation MOSFET</a:t>
            </a:r>
          </a:p>
        </p:txBody>
      </p:sp>
    </p:spTree>
    <p:extLst>
      <p:ext uri="{BB962C8B-B14F-4D97-AF65-F5344CB8AC3E}">
        <p14:creationId xmlns:p14="http://schemas.microsoft.com/office/powerpoint/2010/main" val="1114700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AF8C0C3F-3782-4975-E329-6F440044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24" y="2545639"/>
            <a:ext cx="8388890" cy="661141"/>
          </a:xfrm>
        </p:spPr>
        <p:txBody>
          <a:bodyPr>
            <a:noAutofit/>
          </a:bodyPr>
          <a:lstStyle/>
          <a:p>
            <a:pPr algn="ctr"/>
            <a:r>
              <a:rPr lang="en-US" altLang="ja-JP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materials and structures </a:t>
            </a:r>
            <a:br>
              <a:rPr lang="en-US" altLang="ja-JP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further scaling </a:t>
            </a:r>
            <a:br>
              <a:rPr lang="en-US" altLang="ja-JP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MOS transistors.</a:t>
            </a:r>
          </a:p>
        </p:txBody>
      </p:sp>
    </p:spTree>
    <p:extLst>
      <p:ext uri="{BB962C8B-B14F-4D97-AF65-F5344CB8AC3E}">
        <p14:creationId xmlns:p14="http://schemas.microsoft.com/office/powerpoint/2010/main" val="61798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Strategy of enhancement for higher on current.</a:t>
            </a:r>
            <a:endParaRPr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0DC7F57-49EE-B823-923C-CF491A7A1B06}"/>
                  </a:ext>
                </a:extLst>
              </p:cNvPr>
              <p:cNvSpPr txBox="1"/>
              <p:nvPr/>
            </p:nvSpPr>
            <p:spPr>
              <a:xfrm>
                <a:off x="2335975" y="1431592"/>
                <a:ext cx="33909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  <m:r>
                            <a:rPr kumimoji="1" lang="ja-JP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0DC7F57-49EE-B823-923C-CF491A7A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975" y="1431592"/>
                <a:ext cx="3390900" cy="369332"/>
              </a:xfrm>
              <a:prstGeom prst="rect">
                <a:avLst/>
              </a:prstGeom>
              <a:blipFill>
                <a:blip r:embed="rId2"/>
                <a:stretch>
                  <a:fillRect l="-1259" b="-2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9DD3281-F452-2F76-7F7E-330078ABFDD0}"/>
              </a:ext>
            </a:extLst>
          </p:cNvPr>
          <p:cNvSpPr txBox="1"/>
          <p:nvPr/>
        </p:nvSpPr>
        <p:spPr>
          <a:xfrm>
            <a:off x="5282687" y="1962804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Mobility</a:t>
            </a:r>
            <a:endParaRPr kumimoji="1" lang="ja-JP" altLang="en-US" sz="2800" b="1" dirty="0">
              <a:solidFill>
                <a:srgbClr val="FF0000"/>
              </a:solidFill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7103B7E-9C40-D62B-CC0F-CB0A839C31C5}"/>
              </a:ext>
            </a:extLst>
          </p:cNvPr>
          <p:cNvSpPr txBox="1"/>
          <p:nvPr/>
        </p:nvSpPr>
        <p:spPr>
          <a:xfrm>
            <a:off x="2335975" y="1962804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</a:t>
            </a:r>
          </a:p>
          <a:p>
            <a:r>
              <a:rPr kumimoji="1"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Doping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69C853-680E-1B5F-8355-2936D5D152A6}"/>
              </a:ext>
            </a:extLst>
          </p:cNvPr>
          <p:cNvSpPr txBox="1"/>
          <p:nvPr/>
        </p:nvSpPr>
        <p:spPr>
          <a:xfrm>
            <a:off x="3809331" y="1962804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Velocity</a:t>
            </a:r>
            <a:endParaRPr kumimoji="1" lang="ja-JP" altLang="en-US" sz="2000" dirty="0">
              <a:solidFill>
                <a:schemeClr val="tx1"/>
              </a:solidFill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6BDD0AE-0163-1602-8AF1-72FA089AAABA}"/>
              </a:ext>
            </a:extLst>
          </p:cNvPr>
          <p:cNvCxnSpPr/>
          <p:nvPr/>
        </p:nvCxnSpPr>
        <p:spPr>
          <a:xfrm>
            <a:off x="5171434" y="1800924"/>
            <a:ext cx="501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B6E3813-3A7C-742D-428C-139A2891D0DB}"/>
              </a:ext>
            </a:extLst>
          </p:cNvPr>
          <p:cNvCxnSpPr/>
          <p:nvPr/>
        </p:nvCxnSpPr>
        <p:spPr>
          <a:xfrm>
            <a:off x="4500874" y="1800924"/>
            <a:ext cx="501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E7B47F71-E712-8335-5491-EE1D11D704EB}"/>
              </a:ext>
            </a:extLst>
          </p:cNvPr>
          <p:cNvCxnSpPr/>
          <p:nvPr/>
        </p:nvCxnSpPr>
        <p:spPr>
          <a:xfrm>
            <a:off x="3589967" y="1800924"/>
            <a:ext cx="501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3FC957C1-38AD-A1EB-C47E-B02082B90BB2}"/>
              </a:ext>
            </a:extLst>
          </p:cNvPr>
          <p:cNvCxnSpPr/>
          <p:nvPr/>
        </p:nvCxnSpPr>
        <p:spPr>
          <a:xfrm flipH="1">
            <a:off x="3441192" y="1800924"/>
            <a:ext cx="243840" cy="161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185D2209-E32F-E5B6-D2BF-09C3644B1F61}"/>
              </a:ext>
            </a:extLst>
          </p:cNvPr>
          <p:cNvCxnSpPr/>
          <p:nvPr/>
        </p:nvCxnSpPr>
        <p:spPr>
          <a:xfrm flipH="1">
            <a:off x="4525875" y="1826481"/>
            <a:ext cx="243840" cy="161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D9E4AD85-E66F-CB94-A9EE-8CA0169CB05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537906" y="1826481"/>
            <a:ext cx="466293" cy="136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254DC1C-FE49-D060-94E1-FE3EA316795D}"/>
              </a:ext>
            </a:extLst>
          </p:cNvPr>
          <p:cNvSpPr txBox="1"/>
          <p:nvPr/>
        </p:nvSpPr>
        <p:spPr>
          <a:xfrm>
            <a:off x="504347" y="3250387"/>
            <a:ext cx="3409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・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Explore for high mobility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4DD1C75-A167-763C-9EEE-A349CEB831DF}"/>
              </a:ext>
            </a:extLst>
          </p:cNvPr>
          <p:cNvSpPr txBox="1"/>
          <p:nvPr/>
        </p:nvSpPr>
        <p:spPr>
          <a:xfrm>
            <a:off x="1491068" y="3872466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-Strained Silicon.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EA1980B-2A85-4D67-7EAE-7A4E8F77D8AF}"/>
              </a:ext>
            </a:extLst>
          </p:cNvPr>
          <p:cNvSpPr txBox="1"/>
          <p:nvPr/>
        </p:nvSpPr>
        <p:spPr>
          <a:xfrm>
            <a:off x="1491068" y="4313141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ja-JP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SiGe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83DD319-81AC-1222-0A50-43630E7A40FA}"/>
              </a:ext>
            </a:extLst>
          </p:cNvPr>
          <p:cNvSpPr txBox="1"/>
          <p:nvPr/>
        </p:nvSpPr>
        <p:spPr>
          <a:xfrm>
            <a:off x="1491068" y="4772982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Ⅲ-Ⅴ materials.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D4DAC86-5F4E-4F2F-5C35-D3BC2F48404B}"/>
              </a:ext>
            </a:extLst>
          </p:cNvPr>
          <p:cNvSpPr txBox="1"/>
          <p:nvPr/>
        </p:nvSpPr>
        <p:spPr>
          <a:xfrm>
            <a:off x="1491068" y="5231349"/>
            <a:ext cx="3454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-Carbon Nano-Tube, Graphene.</a:t>
            </a:r>
          </a:p>
        </p:txBody>
      </p:sp>
    </p:spTree>
    <p:extLst>
      <p:ext uri="{BB962C8B-B14F-4D97-AF65-F5344CB8AC3E}">
        <p14:creationId xmlns:p14="http://schemas.microsoft.com/office/powerpoint/2010/main" val="277083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Mobility Benchmark </a:t>
            </a:r>
            <a:endParaRPr lang="ja-JP" altLang="en-US" sz="2800" b="1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BE0DE-DCF1-8C94-FEB8-53217025309B}"/>
              </a:ext>
            </a:extLst>
          </p:cNvPr>
          <p:cNvSpPr txBox="1"/>
          <p:nvPr/>
        </p:nvSpPr>
        <p:spPr>
          <a:xfrm>
            <a:off x="1329139" y="4862931"/>
            <a:ext cx="4296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Better performance is expected: </a:t>
            </a:r>
          </a:p>
          <a:p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Ge-PMOS, Ⅲ-Ⅴ</a:t>
            </a:r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NMOS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254DC1C-FE49-D060-94E1-FE3EA316795D}"/>
              </a:ext>
            </a:extLst>
          </p:cNvPr>
          <p:cNvSpPr txBox="1"/>
          <p:nvPr/>
        </p:nvSpPr>
        <p:spPr>
          <a:xfrm>
            <a:off x="1322701" y="5806630"/>
            <a:ext cx="547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Narrow Bandgap </a:t>
            </a:r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→　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Leak Current</a:t>
            </a:r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（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ja-JP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）↑</a:t>
            </a:r>
            <a:endParaRPr lang="en-US" altLang="ja-JP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表 5">
            <a:extLst>
              <a:ext uri="{FF2B5EF4-FFF2-40B4-BE49-F238E27FC236}">
                <a16:creationId xmlns:a16="http://schemas.microsoft.com/office/drawing/2014/main" id="{25D22A8E-08BE-A732-9606-C54902B84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394176"/>
              </p:ext>
            </p:extLst>
          </p:nvPr>
        </p:nvGraphicFramePr>
        <p:xfrm>
          <a:off x="536332" y="1577517"/>
          <a:ext cx="8180946" cy="30228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3491">
                  <a:extLst>
                    <a:ext uri="{9D8B030D-6E8A-4147-A177-3AD203B41FA5}">
                      <a16:colId xmlns:a16="http://schemas.microsoft.com/office/drawing/2014/main" val="2002927535"/>
                    </a:ext>
                  </a:extLst>
                </a:gridCol>
                <a:gridCol w="1363491">
                  <a:extLst>
                    <a:ext uri="{9D8B030D-6E8A-4147-A177-3AD203B41FA5}">
                      <a16:colId xmlns:a16="http://schemas.microsoft.com/office/drawing/2014/main" val="3088516839"/>
                    </a:ext>
                  </a:extLst>
                </a:gridCol>
                <a:gridCol w="1363491">
                  <a:extLst>
                    <a:ext uri="{9D8B030D-6E8A-4147-A177-3AD203B41FA5}">
                      <a16:colId xmlns:a16="http://schemas.microsoft.com/office/drawing/2014/main" val="2581260551"/>
                    </a:ext>
                  </a:extLst>
                </a:gridCol>
                <a:gridCol w="1363491">
                  <a:extLst>
                    <a:ext uri="{9D8B030D-6E8A-4147-A177-3AD203B41FA5}">
                      <a16:colId xmlns:a16="http://schemas.microsoft.com/office/drawing/2014/main" val="1766390006"/>
                    </a:ext>
                  </a:extLst>
                </a:gridCol>
                <a:gridCol w="1363491">
                  <a:extLst>
                    <a:ext uri="{9D8B030D-6E8A-4147-A177-3AD203B41FA5}">
                      <a16:colId xmlns:a16="http://schemas.microsoft.com/office/drawing/2014/main" val="2201810560"/>
                    </a:ext>
                  </a:extLst>
                </a:gridCol>
                <a:gridCol w="1363491">
                  <a:extLst>
                    <a:ext uri="{9D8B030D-6E8A-4147-A177-3AD203B41FA5}">
                      <a16:colId xmlns:a16="http://schemas.microsoft.com/office/drawing/2014/main" val="250010946"/>
                    </a:ext>
                  </a:extLst>
                </a:gridCol>
              </a:tblGrid>
              <a:tr h="755709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Si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Ge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GaAs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err="1"/>
                        <a:t>InAs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err="1"/>
                        <a:t>InSb</a:t>
                      </a:r>
                      <a:endParaRPr kumimoji="1" lang="ja-JP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771656"/>
                  </a:ext>
                </a:extLst>
              </a:tr>
              <a:tr h="7557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Electron</a:t>
                      </a:r>
                    </a:p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(cm</a:t>
                      </a:r>
                      <a:r>
                        <a:rPr kumimoji="1" lang="en-US" altLang="ja-JP" baseline="30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/Vs)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1600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3900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rgbClr val="FF0000"/>
                          </a:solidFill>
                        </a:rPr>
                        <a:t>9200</a:t>
                      </a:r>
                      <a:endParaRPr kumimoji="1" lang="ja-JP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rgbClr val="FF0000"/>
                          </a:solidFill>
                        </a:rPr>
                        <a:t>40000</a:t>
                      </a:r>
                      <a:endParaRPr kumimoji="1" lang="ja-JP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rgbClr val="FF0000"/>
                          </a:solidFill>
                        </a:rPr>
                        <a:t>77000</a:t>
                      </a:r>
                      <a:endParaRPr kumimoji="1" lang="ja-JP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684345"/>
                  </a:ext>
                </a:extLst>
              </a:tr>
              <a:tr h="7557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Hole</a:t>
                      </a:r>
                    </a:p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(cm</a:t>
                      </a:r>
                      <a:r>
                        <a:rPr kumimoji="1" lang="en-US" altLang="ja-JP" baseline="30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/Vs)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430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rgbClr val="FF0000"/>
                          </a:solidFill>
                        </a:rPr>
                        <a:t>1900</a:t>
                      </a:r>
                      <a:endParaRPr kumimoji="1" lang="ja-JP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400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500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850</a:t>
                      </a:r>
                      <a:endParaRPr kumimoji="1" lang="ja-JP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675660"/>
                  </a:ext>
                </a:extLst>
              </a:tr>
              <a:tr h="7557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Band-gap</a:t>
                      </a:r>
                      <a:b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</a:br>
                      <a:r>
                        <a:rPr kumimoji="1" lang="en-US" altLang="ja-JP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(eV)</a:t>
                      </a:r>
                      <a:endParaRPr kumimoji="1" lang="ja-JP" altLang="en-US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1.12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0.66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1.424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0.36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0.17</a:t>
                      </a:r>
                      <a:endParaRPr kumimoji="1" lang="ja-JP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107396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4A5C5AB-DC86-F362-7122-A2C57F5CDBC2}"/>
              </a:ext>
            </a:extLst>
          </p:cNvPr>
          <p:cNvSpPr txBox="1"/>
          <p:nvPr/>
        </p:nvSpPr>
        <p:spPr>
          <a:xfrm>
            <a:off x="453552" y="4816764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9A2AB9-E373-D5E1-3075-356F6D7AC0CC}"/>
              </a:ext>
            </a:extLst>
          </p:cNvPr>
          <p:cNvSpPr txBox="1"/>
          <p:nvPr/>
        </p:nvSpPr>
        <p:spPr>
          <a:xfrm>
            <a:off x="459990" y="580663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6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9462C163-75A9-E68B-1035-DF45297C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713" y="1984721"/>
            <a:ext cx="3848637" cy="296268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Calibri" panose="020F0502020204030204" pitchFamily="34" charset="0"/>
                <a:ea typeface="Arial Unicode MS" panose="020B0604020202020204" pitchFamily="50" charset="-128"/>
                <a:cs typeface="Calibri" panose="020F0502020204030204" pitchFamily="34" charset="0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 pMOSFET</a:t>
            </a:r>
            <a:endParaRPr lang="ja-JP" altLang="en-US" sz="2800" b="1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0DC7AB-A0D8-FCC1-6204-AF69ACE082C2}"/>
              </a:ext>
            </a:extLst>
          </p:cNvPr>
          <p:cNvSpPr txBox="1"/>
          <p:nvPr/>
        </p:nvSpPr>
        <p:spPr>
          <a:xfrm>
            <a:off x="520885" y="5562679"/>
            <a:ext cx="4421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・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Leakey nature of Gate insulator (GeO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endParaRPr lang="en-US" altLang="ja-JP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758120A-0472-C913-BD21-6614D92BA661}"/>
              </a:ext>
            </a:extLst>
          </p:cNvPr>
          <p:cNvSpPr txBox="1"/>
          <p:nvPr/>
        </p:nvSpPr>
        <p:spPr>
          <a:xfrm>
            <a:off x="520885" y="5230642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・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 Leak current (</a:t>
            </a:r>
            <a:r>
              <a:rPr lang="en-US" altLang="ja-JP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ja-JP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333C360-2F8B-1D26-3890-C5B909726FDC}"/>
              </a:ext>
            </a:extLst>
          </p:cNvPr>
          <p:cNvSpPr txBox="1"/>
          <p:nvPr/>
        </p:nvSpPr>
        <p:spPr>
          <a:xfrm>
            <a:off x="520885" y="5890709"/>
            <a:ext cx="405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・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explore is required for NMOS.</a:t>
            </a:r>
          </a:p>
        </p:txBody>
      </p:sp>
      <p:sp>
        <p:nvSpPr>
          <p:cNvPr id="21" name="右中かっこ 20">
            <a:extLst>
              <a:ext uri="{FF2B5EF4-FFF2-40B4-BE49-F238E27FC236}">
                <a16:creationId xmlns:a16="http://schemas.microsoft.com/office/drawing/2014/main" id="{AF8FF72C-9A33-E18B-A2C2-551D36987C9F}"/>
              </a:ext>
            </a:extLst>
          </p:cNvPr>
          <p:cNvSpPr/>
          <p:nvPr/>
        </p:nvSpPr>
        <p:spPr>
          <a:xfrm>
            <a:off x="8132750" y="2568206"/>
            <a:ext cx="251460" cy="1273493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B689F016-ED86-E1D4-BF25-35676DA09F7F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3089217" y="3204953"/>
            <a:ext cx="5294993" cy="222574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445B802-C965-16EF-596A-7BEBC20EB720}"/>
              </a:ext>
            </a:extLst>
          </p:cNvPr>
          <p:cNvSpPr txBox="1"/>
          <p:nvPr/>
        </p:nvSpPr>
        <p:spPr>
          <a:xfrm>
            <a:off x="2370805" y="1097922"/>
            <a:ext cx="6098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altLang="ja-JP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J. Mitard et. al, </a:t>
            </a:r>
            <a:r>
              <a:rPr lang="en-US" altLang="ja-JP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”Record ION/IOFF performance for 65nm Ge </a:t>
            </a:r>
            <a:r>
              <a:rPr lang="en-US" altLang="ja-JP" sz="1600" b="0" i="0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pMOSFET</a:t>
            </a:r>
            <a:r>
              <a:rPr lang="en-US" altLang="ja-JP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en-US" altLang="ja-JP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novel Si passivation scheme for improved EOT scalability”,</a:t>
            </a:r>
            <a:r>
              <a:rPr lang="en-US" altLang="ja-JP" sz="1600" b="0" i="0" u="none" strike="noStrike" baseline="0" dirty="0">
                <a:solidFill>
                  <a:srgbClr val="5555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en-US" altLang="ja-JP" sz="1600" b="0" i="0" u="none" strike="noStrike" baseline="0" dirty="0">
                <a:solidFill>
                  <a:srgbClr val="5555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DOI: 10.1109/IEDM.2008.4796837</a:t>
            </a:r>
            <a:endParaRPr kumimoji="1" lang="en-US" altLang="ja-JP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DD02590-6C83-AD59-DD6B-372721171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73" y="2043915"/>
            <a:ext cx="3708576" cy="278143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C345CC1-D37D-973C-AABD-534CE848E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53" y="489170"/>
            <a:ext cx="1826582" cy="149396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7D4F8C7-0D47-5BBD-E78F-DE8BF4C01B47}"/>
              </a:ext>
            </a:extLst>
          </p:cNvPr>
          <p:cNvSpPr txBox="1"/>
          <p:nvPr/>
        </p:nvSpPr>
        <p:spPr>
          <a:xfrm>
            <a:off x="520885" y="4793997"/>
            <a:ext cx="81464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61800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52" y="346295"/>
            <a:ext cx="8388890" cy="661141"/>
          </a:xfrm>
        </p:spPr>
        <p:txBody>
          <a:bodyPr>
            <a:normAutofit/>
          </a:bodyPr>
          <a:lstStyle/>
          <a:p>
            <a:pPr algn="ctr"/>
            <a:r>
              <a:rPr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Ⅲ-Ⅴ MOSFET</a:t>
            </a:r>
            <a:endParaRPr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0DC7AB-A0D8-FCC1-6204-AF69ACE082C2}"/>
              </a:ext>
            </a:extLst>
          </p:cNvPr>
          <p:cNvSpPr txBox="1"/>
          <p:nvPr/>
        </p:nvSpPr>
        <p:spPr>
          <a:xfrm>
            <a:off x="307747" y="5186560"/>
            <a:ext cx="3555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・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density of interface states</a:t>
            </a:r>
          </a:p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→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gm degradation.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758120A-0472-C913-BD21-6614D92BA661}"/>
              </a:ext>
            </a:extLst>
          </p:cNvPr>
          <p:cNvSpPr txBox="1"/>
          <p:nvPr/>
        </p:nvSpPr>
        <p:spPr>
          <a:xfrm>
            <a:off x="301152" y="5829876"/>
            <a:ext cx="3871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・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 fabrication on Si substrate.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2A41D07-1A6F-3AF8-95DB-73B8756F353B}"/>
              </a:ext>
            </a:extLst>
          </p:cNvPr>
          <p:cNvSpPr txBox="1"/>
          <p:nvPr/>
        </p:nvSpPr>
        <p:spPr>
          <a:xfrm>
            <a:off x="1663525" y="6310306"/>
            <a:ext cx="5968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https://studylib.net/doc/18330212/advanced-cmos-scaling</a:t>
            </a: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7272D8D-D8DB-1808-1500-0BDCBB5775FE}"/>
              </a:ext>
            </a:extLst>
          </p:cNvPr>
          <p:cNvGrpSpPr/>
          <p:nvPr/>
        </p:nvGrpSpPr>
        <p:grpSpPr>
          <a:xfrm>
            <a:off x="276525" y="1484521"/>
            <a:ext cx="4194445" cy="2870130"/>
            <a:chOff x="453552" y="1807746"/>
            <a:chExt cx="4194445" cy="2870130"/>
          </a:xfrm>
        </p:grpSpPr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527821D9-A72B-2AE5-4FAD-0BC92757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552" y="1862695"/>
              <a:ext cx="4112390" cy="2581909"/>
            </a:xfrm>
            <a:prstGeom prst="rect">
              <a:avLst/>
            </a:prstGeom>
          </p:spPr>
        </p:pic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492D30C-74E3-F38A-BCBA-B9D295003928}"/>
                </a:ext>
              </a:extLst>
            </p:cNvPr>
            <p:cNvSpPr/>
            <p:nvPr/>
          </p:nvSpPr>
          <p:spPr>
            <a:xfrm>
              <a:off x="4221277" y="1807746"/>
              <a:ext cx="426720" cy="312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C026FF6-AC2F-9D59-7073-29D5EA7D3207}"/>
                </a:ext>
              </a:extLst>
            </p:cNvPr>
            <p:cNvSpPr/>
            <p:nvPr/>
          </p:nvSpPr>
          <p:spPr>
            <a:xfrm>
              <a:off x="712739" y="4235916"/>
              <a:ext cx="361034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A9FDE613-0015-7EB4-1584-2C42C7D73AC7}"/>
                </a:ext>
              </a:extLst>
            </p:cNvPr>
            <p:cNvSpPr/>
            <p:nvPr/>
          </p:nvSpPr>
          <p:spPr>
            <a:xfrm>
              <a:off x="930797" y="4417900"/>
              <a:ext cx="3392283" cy="259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9" name="図 28">
            <a:extLst>
              <a:ext uri="{FF2B5EF4-FFF2-40B4-BE49-F238E27FC236}">
                <a16:creationId xmlns:a16="http://schemas.microsoft.com/office/drawing/2014/main" id="{EC33222D-919C-0399-067C-3A13E598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109" y="3547343"/>
            <a:ext cx="3203693" cy="262207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F3B0AD4-76D8-6973-F311-C7028E68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155" y="818343"/>
            <a:ext cx="3656832" cy="279924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17DE177-5710-DFCB-E514-BD995C413078}"/>
              </a:ext>
            </a:extLst>
          </p:cNvPr>
          <p:cNvSpPr txBox="1"/>
          <p:nvPr/>
        </p:nvSpPr>
        <p:spPr>
          <a:xfrm>
            <a:off x="520885" y="4793997"/>
            <a:ext cx="81464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3187334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52" y="346295"/>
            <a:ext cx="8388890" cy="661141"/>
          </a:xfrm>
        </p:spPr>
        <p:txBody>
          <a:bodyPr>
            <a:normAutofit/>
          </a:bodyPr>
          <a:lstStyle/>
          <a:p>
            <a:pPr algn="ctr"/>
            <a:r>
              <a:rPr lang="en-US" altLang="ja-JP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era of Nano-Wire</a:t>
            </a:r>
            <a:endParaRPr lang="ja-JP" altLang="en-US" sz="2800" b="1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0DC7AB-A0D8-FCC1-6204-AF69ACE082C2}"/>
              </a:ext>
            </a:extLst>
          </p:cNvPr>
          <p:cNvSpPr txBox="1"/>
          <p:nvPr/>
        </p:nvSpPr>
        <p:spPr>
          <a:xfrm>
            <a:off x="69754" y="1023788"/>
            <a:ext cx="4011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・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Nano-Wire=1-dimensional channel.</a:t>
            </a: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502FF23-76FC-A3FD-3FAD-889312F1FBC7}"/>
              </a:ext>
            </a:extLst>
          </p:cNvPr>
          <p:cNvGrpSpPr/>
          <p:nvPr/>
        </p:nvGrpSpPr>
        <p:grpSpPr>
          <a:xfrm>
            <a:off x="358439" y="3911792"/>
            <a:ext cx="4648371" cy="382907"/>
            <a:chOff x="449296" y="2727880"/>
            <a:chExt cx="4648371" cy="382907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4B34725-B062-787B-DC81-2DD157E8241A}"/>
                </a:ext>
              </a:extLst>
            </p:cNvPr>
            <p:cNvGrpSpPr/>
            <p:nvPr/>
          </p:nvGrpSpPr>
          <p:grpSpPr>
            <a:xfrm>
              <a:off x="1698660" y="2727880"/>
              <a:ext cx="2583180" cy="382907"/>
              <a:chOff x="1417320" y="2280847"/>
              <a:chExt cx="2583180" cy="382907"/>
            </a:xfrm>
          </p:grpSpPr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2C90DDFF-F470-EF77-0E2B-CC79FF232693}"/>
                  </a:ext>
                </a:extLst>
              </p:cNvPr>
              <p:cNvGrpSpPr/>
              <p:nvPr/>
            </p:nvGrpSpPr>
            <p:grpSpPr>
              <a:xfrm>
                <a:off x="1417320" y="2280848"/>
                <a:ext cx="2583180" cy="382906"/>
                <a:chOff x="1417320" y="2280848"/>
                <a:chExt cx="2583180" cy="382906"/>
              </a:xfrm>
            </p:grpSpPr>
            <p:sp>
              <p:nvSpPr>
                <p:cNvPr id="2" name="フローチャート: 直接アクセス記憶 1">
                  <a:extLst>
                    <a:ext uri="{FF2B5EF4-FFF2-40B4-BE49-F238E27FC236}">
                      <a16:creationId xmlns:a16="http://schemas.microsoft.com/office/drawing/2014/main" id="{AF06DE01-CBAB-2D11-41C4-46C31CC1FDF5}"/>
                    </a:ext>
                  </a:extLst>
                </p:cNvPr>
                <p:cNvSpPr/>
                <p:nvPr/>
              </p:nvSpPr>
              <p:spPr>
                <a:xfrm>
                  <a:off x="1417320" y="2280849"/>
                  <a:ext cx="1120140" cy="382905"/>
                </a:xfrm>
                <a:prstGeom prst="flowChartMagneticDrum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" name="フローチャート: 直接アクセス記憶 5">
                  <a:extLst>
                    <a:ext uri="{FF2B5EF4-FFF2-40B4-BE49-F238E27FC236}">
                      <a16:creationId xmlns:a16="http://schemas.microsoft.com/office/drawing/2014/main" id="{B14A15A3-ADA4-BAB5-F5A1-C2BA48582C7F}"/>
                    </a:ext>
                  </a:extLst>
                </p:cNvPr>
                <p:cNvSpPr/>
                <p:nvPr/>
              </p:nvSpPr>
              <p:spPr>
                <a:xfrm>
                  <a:off x="2132080" y="2280848"/>
                  <a:ext cx="1120140" cy="382905"/>
                </a:xfrm>
                <a:prstGeom prst="flowChartMagneticDrum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" name="フローチャート: 直接アクセス記憶 6">
                  <a:extLst>
                    <a:ext uri="{FF2B5EF4-FFF2-40B4-BE49-F238E27FC236}">
                      <a16:creationId xmlns:a16="http://schemas.microsoft.com/office/drawing/2014/main" id="{FB296CD0-8187-D54E-99B2-0791A87E6B73}"/>
                    </a:ext>
                  </a:extLst>
                </p:cNvPr>
                <p:cNvSpPr/>
                <p:nvPr/>
              </p:nvSpPr>
              <p:spPr>
                <a:xfrm>
                  <a:off x="2880360" y="2280849"/>
                  <a:ext cx="1120140" cy="382905"/>
                </a:xfrm>
                <a:prstGeom prst="flowChartMagneticDrum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142A9489-5EB2-36F6-DBDA-0DD544787F46}"/>
                  </a:ext>
                </a:extLst>
              </p:cNvPr>
              <p:cNvSpPr/>
              <p:nvPr/>
            </p:nvSpPr>
            <p:spPr>
              <a:xfrm>
                <a:off x="3633220" y="2280847"/>
                <a:ext cx="342900" cy="3607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D99349A7-0531-93D0-E4B2-22CFB70CCC2B}"/>
                </a:ext>
              </a:extLst>
            </p:cNvPr>
            <p:cNvSpPr/>
            <p:nvPr/>
          </p:nvSpPr>
          <p:spPr>
            <a:xfrm>
              <a:off x="449296" y="2801911"/>
              <a:ext cx="207264" cy="207264"/>
            </a:xfrm>
            <a:prstGeom prst="ellipse">
              <a:avLst/>
            </a:prstGeom>
            <a:solidFill>
              <a:srgbClr val="DCC2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6EA164D3-ADBE-4505-B342-3E17CC916038}"/>
                </a:ext>
              </a:extLst>
            </p:cNvPr>
            <p:cNvCxnSpPr>
              <a:cxnSpLocks/>
              <a:stCxn id="13" idx="6"/>
              <a:endCxn id="2" idx="1"/>
            </p:cNvCxnSpPr>
            <p:nvPr/>
          </p:nvCxnSpPr>
          <p:spPr>
            <a:xfrm>
              <a:off x="656560" y="2905543"/>
              <a:ext cx="1042100" cy="137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E1482273-6CBF-5131-2B7E-E6118A0C07C7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02" y="2900777"/>
              <a:ext cx="1006965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67B5CAE7-7041-A60A-C2EC-CD17EF50529C}"/>
                </a:ext>
              </a:extLst>
            </p:cNvPr>
            <p:cNvGrpSpPr/>
            <p:nvPr/>
          </p:nvGrpSpPr>
          <p:grpSpPr>
            <a:xfrm>
              <a:off x="2287347" y="2919334"/>
              <a:ext cx="1154182" cy="0"/>
              <a:chOff x="2458714" y="3378783"/>
              <a:chExt cx="1154182" cy="0"/>
            </a:xfrm>
          </p:grpSpPr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E6C63475-9922-7849-47B8-501EE4533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7765" y="3378783"/>
                <a:ext cx="495131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AC97E56C-0008-901C-137A-7FC38725A6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8714" y="3378783"/>
                <a:ext cx="495131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002EBD97-F6C5-4F8D-B08F-0EEC6F64B498}"/>
              </a:ext>
            </a:extLst>
          </p:cNvPr>
          <p:cNvGrpSpPr/>
          <p:nvPr/>
        </p:nvGrpSpPr>
        <p:grpSpPr>
          <a:xfrm>
            <a:off x="5094750" y="2756985"/>
            <a:ext cx="3749040" cy="2758929"/>
            <a:chOff x="5104275" y="1000483"/>
            <a:chExt cx="3749040" cy="2758929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B758120A-0472-C913-BD21-6614D92BA661}"/>
                </a:ext>
              </a:extLst>
            </p:cNvPr>
            <p:cNvSpPr txBox="1"/>
            <p:nvPr/>
          </p:nvSpPr>
          <p:spPr>
            <a:xfrm>
              <a:off x="5104275" y="1815781"/>
              <a:ext cx="9108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Source</a:t>
              </a:r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6C4C2733-20B2-23B5-F525-610F8980036F}"/>
                </a:ext>
              </a:extLst>
            </p:cNvPr>
            <p:cNvGrpSpPr/>
            <p:nvPr/>
          </p:nvGrpSpPr>
          <p:grpSpPr>
            <a:xfrm>
              <a:off x="5213178" y="2014562"/>
              <a:ext cx="3640137" cy="1744850"/>
              <a:chOff x="5211763" y="1772184"/>
              <a:chExt cx="3640137" cy="1744850"/>
            </a:xfrm>
          </p:grpSpPr>
          <p:sp>
            <p:nvSpPr>
              <p:cNvPr id="30" name="フリーフォーム: 図形 29">
                <a:extLst>
                  <a:ext uri="{FF2B5EF4-FFF2-40B4-BE49-F238E27FC236}">
                    <a16:creationId xmlns:a16="http://schemas.microsoft.com/office/drawing/2014/main" id="{06DA2B9E-76F2-0816-3ACF-F86831997CC6}"/>
                  </a:ext>
                </a:extLst>
              </p:cNvPr>
              <p:cNvSpPr/>
              <p:nvPr/>
            </p:nvSpPr>
            <p:spPr>
              <a:xfrm>
                <a:off x="6096000" y="1772184"/>
                <a:ext cx="464820" cy="338555"/>
              </a:xfrm>
              <a:custGeom>
                <a:avLst/>
                <a:gdLst>
                  <a:gd name="connsiteX0" fmla="*/ 0 w 358140"/>
                  <a:gd name="connsiteY0" fmla="*/ 358844 h 358844"/>
                  <a:gd name="connsiteX1" fmla="*/ 358140 w 358140"/>
                  <a:gd name="connsiteY1" fmla="*/ 8324 h 358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8140" h="358844">
                    <a:moveTo>
                      <a:pt x="0" y="358844"/>
                    </a:moveTo>
                    <a:cubicBezTo>
                      <a:pt x="32385" y="157549"/>
                      <a:pt x="64770" y="-43746"/>
                      <a:pt x="358140" y="832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F6C8246C-36E1-2A5C-7A13-4E256B657D20}"/>
                  </a:ext>
                </a:extLst>
              </p:cNvPr>
              <p:cNvCxnSpPr/>
              <p:nvPr/>
            </p:nvCxnSpPr>
            <p:spPr>
              <a:xfrm>
                <a:off x="5211763" y="2102321"/>
                <a:ext cx="8763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フリーフォーム: 図形 30">
                <a:extLst>
                  <a:ext uri="{FF2B5EF4-FFF2-40B4-BE49-F238E27FC236}">
                    <a16:creationId xmlns:a16="http://schemas.microsoft.com/office/drawing/2014/main" id="{B3C7696B-678E-5707-A7EA-3FD05704A103}"/>
                  </a:ext>
                </a:extLst>
              </p:cNvPr>
              <p:cNvSpPr/>
              <p:nvPr/>
            </p:nvSpPr>
            <p:spPr>
              <a:xfrm>
                <a:off x="6565900" y="1783080"/>
                <a:ext cx="2286000" cy="1733954"/>
              </a:xfrm>
              <a:custGeom>
                <a:avLst/>
                <a:gdLst>
                  <a:gd name="connsiteX0" fmla="*/ 0 w 2286000"/>
                  <a:gd name="connsiteY0" fmla="*/ 0 h 1733954"/>
                  <a:gd name="connsiteX1" fmla="*/ 1051560 w 2286000"/>
                  <a:gd name="connsiteY1" fmla="*/ 373380 h 1733954"/>
                  <a:gd name="connsiteX2" fmla="*/ 1714500 w 2286000"/>
                  <a:gd name="connsiteY2" fmla="*/ 1524000 h 1733954"/>
                  <a:gd name="connsiteX3" fmla="*/ 2286000 w 2286000"/>
                  <a:gd name="connsiteY3" fmla="*/ 1729740 h 173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0" h="1733954">
                    <a:moveTo>
                      <a:pt x="0" y="0"/>
                    </a:moveTo>
                    <a:cubicBezTo>
                      <a:pt x="382905" y="59690"/>
                      <a:pt x="765810" y="119380"/>
                      <a:pt x="1051560" y="373380"/>
                    </a:cubicBezTo>
                    <a:cubicBezTo>
                      <a:pt x="1337310" y="627380"/>
                      <a:pt x="1508760" y="1297940"/>
                      <a:pt x="1714500" y="1524000"/>
                    </a:cubicBezTo>
                    <a:cubicBezTo>
                      <a:pt x="1920240" y="1750060"/>
                      <a:pt x="2103120" y="1739900"/>
                      <a:pt x="2286000" y="172974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065AF553-0585-8208-7E0E-663D2CE1BF33}"/>
                </a:ext>
              </a:extLst>
            </p:cNvPr>
            <p:cNvSpPr txBox="1"/>
            <p:nvPr/>
          </p:nvSpPr>
          <p:spPr>
            <a:xfrm>
              <a:off x="6241689" y="2831134"/>
              <a:ext cx="1204176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Ballistic</a:t>
              </a:r>
            </a:p>
            <a:p>
              <a:r>
                <a:rPr lang="en-US" altLang="ja-JP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Transport</a:t>
              </a:r>
            </a:p>
          </p:txBody>
        </p: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8B0144CC-0D78-1C24-A412-3244ADD6BACC}"/>
                </a:ext>
              </a:extLst>
            </p:cNvPr>
            <p:cNvSpPr/>
            <p:nvPr/>
          </p:nvSpPr>
          <p:spPr>
            <a:xfrm>
              <a:off x="5274050" y="1424322"/>
              <a:ext cx="207264" cy="20726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楕円 38">
              <a:extLst>
                <a:ext uri="{FF2B5EF4-FFF2-40B4-BE49-F238E27FC236}">
                  <a16:creationId xmlns:a16="http://schemas.microsoft.com/office/drawing/2014/main" id="{9B766E64-8B29-AA7A-2FDA-75B9B379608F}"/>
                </a:ext>
              </a:extLst>
            </p:cNvPr>
            <p:cNvSpPr/>
            <p:nvPr/>
          </p:nvSpPr>
          <p:spPr>
            <a:xfrm>
              <a:off x="8402206" y="1399430"/>
              <a:ext cx="207264" cy="20726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6956B6BA-DE1F-3F95-5802-588E829EB4C8}"/>
                </a:ext>
              </a:extLst>
            </p:cNvPr>
            <p:cNvSpPr/>
            <p:nvPr/>
          </p:nvSpPr>
          <p:spPr>
            <a:xfrm>
              <a:off x="6359801" y="1507920"/>
              <a:ext cx="672493" cy="392771"/>
            </a:xfrm>
            <a:custGeom>
              <a:avLst/>
              <a:gdLst>
                <a:gd name="connsiteX0" fmla="*/ 0 w 672493"/>
                <a:gd name="connsiteY0" fmla="*/ 30307 h 392771"/>
                <a:gd name="connsiteX1" fmla="*/ 629920 w 672493"/>
                <a:gd name="connsiteY1" fmla="*/ 30307 h 392771"/>
                <a:gd name="connsiteX2" fmla="*/ 568960 w 672493"/>
                <a:gd name="connsiteY2" fmla="*/ 345267 h 392771"/>
                <a:gd name="connsiteX3" fmla="*/ 193040 w 672493"/>
                <a:gd name="connsiteY3" fmla="*/ 385907 h 3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2493" h="392771">
                  <a:moveTo>
                    <a:pt x="0" y="30307"/>
                  </a:moveTo>
                  <a:cubicBezTo>
                    <a:pt x="267546" y="4060"/>
                    <a:pt x="535093" y="-22186"/>
                    <a:pt x="629920" y="30307"/>
                  </a:cubicBezTo>
                  <a:cubicBezTo>
                    <a:pt x="724747" y="82800"/>
                    <a:pt x="641773" y="286000"/>
                    <a:pt x="568960" y="345267"/>
                  </a:cubicBezTo>
                  <a:cubicBezTo>
                    <a:pt x="496147" y="404534"/>
                    <a:pt x="344593" y="395220"/>
                    <a:pt x="193040" y="38590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0DAEE83-D310-973A-3D3C-C64F240FB5EC}"/>
                </a:ext>
              </a:extLst>
            </p:cNvPr>
            <p:cNvSpPr txBox="1"/>
            <p:nvPr/>
          </p:nvSpPr>
          <p:spPr>
            <a:xfrm>
              <a:off x="6326101" y="2149161"/>
              <a:ext cx="1053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Channel</a:t>
              </a: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F59045B-CFF3-40D7-EDED-E1001CE66FD8}"/>
                </a:ext>
              </a:extLst>
            </p:cNvPr>
            <p:cNvSpPr txBox="1"/>
            <p:nvPr/>
          </p:nvSpPr>
          <p:spPr>
            <a:xfrm>
              <a:off x="8037600" y="2674710"/>
              <a:ext cx="7649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Drain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A420B1C8-810A-B212-65E4-DAAB5BDA25D2}"/>
                </a:ext>
              </a:extLst>
            </p:cNvPr>
            <p:cNvSpPr txBox="1"/>
            <p:nvPr/>
          </p:nvSpPr>
          <p:spPr>
            <a:xfrm>
              <a:off x="7373797" y="1000483"/>
              <a:ext cx="9845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Current</a:t>
              </a:r>
            </a:p>
          </p:txBody>
        </p: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79269DC-C9DD-F160-4476-DCCF1B421AD6}"/>
              </a:ext>
            </a:extLst>
          </p:cNvPr>
          <p:cNvSpPr txBox="1"/>
          <p:nvPr/>
        </p:nvSpPr>
        <p:spPr>
          <a:xfrm>
            <a:off x="69754" y="1484414"/>
            <a:ext cx="57422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・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Carrier can move toward 1-D direction.</a:t>
            </a:r>
          </a:p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→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 chance to meet phonon scattering.</a:t>
            </a:r>
          </a:p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→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Potential for Ballistic-Transport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（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Scattering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）</a:t>
            </a:r>
            <a:endParaRPr lang="en-US" altLang="ja-JP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8B376C1-36C7-B320-0070-DEB8AF8C877A}"/>
              </a:ext>
            </a:extLst>
          </p:cNvPr>
          <p:cNvSpPr txBox="1"/>
          <p:nvPr/>
        </p:nvSpPr>
        <p:spPr>
          <a:xfrm>
            <a:off x="1803677" y="3424593"/>
            <a:ext cx="15824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Nano-Wire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A282D8B-4EA2-C1ED-BCB1-11C837ED0989}"/>
              </a:ext>
            </a:extLst>
          </p:cNvPr>
          <p:cNvCxnSpPr>
            <a:cxnSpLocks/>
          </p:cNvCxnSpPr>
          <p:nvPr/>
        </p:nvCxnSpPr>
        <p:spPr>
          <a:xfrm>
            <a:off x="5471789" y="3284456"/>
            <a:ext cx="62446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FF92153-3A1E-E007-8BCB-3AC5DBFE9E19}"/>
              </a:ext>
            </a:extLst>
          </p:cNvPr>
          <p:cNvCxnSpPr>
            <a:cxnSpLocks/>
          </p:cNvCxnSpPr>
          <p:nvPr/>
        </p:nvCxnSpPr>
        <p:spPr>
          <a:xfrm>
            <a:off x="7768220" y="3268090"/>
            <a:ext cx="62446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113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52" y="346295"/>
            <a:ext cx="8388890" cy="661141"/>
          </a:xfrm>
        </p:spPr>
        <p:txBody>
          <a:bodyPr>
            <a:normAutofit/>
          </a:bodyPr>
          <a:lstStyle/>
          <a:p>
            <a:pPr algn="ctr"/>
            <a:r>
              <a:rPr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Carbon-Nano-Tube</a:t>
            </a:r>
            <a:endParaRPr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0DC7AB-A0D8-FCC1-6204-AF69ACE082C2}"/>
              </a:ext>
            </a:extLst>
          </p:cNvPr>
          <p:cNvSpPr txBox="1"/>
          <p:nvPr/>
        </p:nvSpPr>
        <p:spPr>
          <a:xfrm>
            <a:off x="1093059" y="4194938"/>
            <a:ext cx="7466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1 dimensional transport.</a:t>
            </a: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Mobility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：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36000cm</a:t>
            </a:r>
            <a:r>
              <a:rPr lang="en-US" altLang="ja-JP" sz="2000" baseline="3000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/Vs</a:t>
            </a: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Mechanically stable,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high thermal conductivity.</a:t>
            </a:r>
          </a:p>
          <a:p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Difficult to control </a:t>
            </a:r>
            <a:r>
              <a:rPr lang="en-US" altLang="ja-JP" sz="2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Chirality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.  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758120A-0472-C913-BD21-6614D92BA661}"/>
              </a:ext>
            </a:extLst>
          </p:cNvPr>
          <p:cNvSpPr txBox="1"/>
          <p:nvPr/>
        </p:nvSpPr>
        <p:spPr>
          <a:xfrm>
            <a:off x="6086128" y="3214405"/>
            <a:ext cx="2719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Diameter~1.2nm</a:t>
            </a:r>
          </a:p>
          <a:p>
            <a:r>
              <a:rPr lang="en-US" altLang="ja-JP" sz="2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Length~Several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um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3654CF-024B-9AD7-C421-418FFF9D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36" y="1385262"/>
            <a:ext cx="2154271" cy="190658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D74B06F-AFAD-4B8F-42DC-9D8CE28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83" y="1401031"/>
            <a:ext cx="2612960" cy="20279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3704022-F954-A63A-04C5-7B1B44C65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19" y="1464369"/>
            <a:ext cx="2368233" cy="1786811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2055E420-BF1A-288C-C303-78DFA38F0729}"/>
              </a:ext>
            </a:extLst>
          </p:cNvPr>
          <p:cNvSpPr/>
          <p:nvPr/>
        </p:nvSpPr>
        <p:spPr>
          <a:xfrm>
            <a:off x="2537622" y="2000333"/>
            <a:ext cx="529071" cy="5347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AC1AB483-ADF6-D637-238A-BB0FE1EAB6A0}"/>
              </a:ext>
            </a:extLst>
          </p:cNvPr>
          <p:cNvSpPr/>
          <p:nvPr/>
        </p:nvSpPr>
        <p:spPr>
          <a:xfrm>
            <a:off x="5393833" y="1985298"/>
            <a:ext cx="529071" cy="53479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23AC40F-996B-661C-D1AD-575E0707C503}"/>
              </a:ext>
            </a:extLst>
          </p:cNvPr>
          <p:cNvSpPr txBox="1"/>
          <p:nvPr/>
        </p:nvSpPr>
        <p:spPr>
          <a:xfrm>
            <a:off x="167444" y="996294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Six-membered-Ring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81F393B-62C6-D6E2-1623-2D7914AAECA0}"/>
              </a:ext>
            </a:extLst>
          </p:cNvPr>
          <p:cNvSpPr txBox="1"/>
          <p:nvPr/>
        </p:nvSpPr>
        <p:spPr>
          <a:xfrm>
            <a:off x="5239421" y="2455787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Roll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01162AB-0896-5126-CBDA-4806E4CAE78F}"/>
              </a:ext>
            </a:extLst>
          </p:cNvPr>
          <p:cNvSpPr txBox="1"/>
          <p:nvPr/>
        </p:nvSpPr>
        <p:spPr>
          <a:xfrm>
            <a:off x="6645638" y="953620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CNT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DE54FEC-54C4-909A-7A38-D8AEBF9D7FB5}"/>
              </a:ext>
            </a:extLst>
          </p:cNvPr>
          <p:cNvSpPr txBox="1"/>
          <p:nvPr/>
        </p:nvSpPr>
        <p:spPr>
          <a:xfrm>
            <a:off x="3694003" y="1175586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Graphene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8A6020F3-8982-BED3-F0A4-107173624292}"/>
              </a:ext>
            </a:extLst>
          </p:cNvPr>
          <p:cNvCxnSpPr>
            <a:cxnSpLocks/>
          </p:cNvCxnSpPr>
          <p:nvPr/>
        </p:nvCxnSpPr>
        <p:spPr>
          <a:xfrm flipV="1">
            <a:off x="6786880" y="1627649"/>
            <a:ext cx="0" cy="1536024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CBAE4C2-16D5-6773-BEC5-69B2B636CF27}"/>
              </a:ext>
            </a:extLst>
          </p:cNvPr>
          <p:cNvSpPr txBox="1"/>
          <p:nvPr/>
        </p:nvSpPr>
        <p:spPr>
          <a:xfrm>
            <a:off x="6841503" y="2157719"/>
            <a:ext cx="1210588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few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nm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9ACEF6-92DD-2130-4D4D-486C77B54F5F}"/>
              </a:ext>
            </a:extLst>
          </p:cNvPr>
          <p:cNvSpPr txBox="1"/>
          <p:nvPr/>
        </p:nvSpPr>
        <p:spPr>
          <a:xfrm>
            <a:off x="284798" y="4194938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FC5DCCD-F493-C92C-1B26-3654365CF6A2}"/>
              </a:ext>
            </a:extLst>
          </p:cNvPr>
          <p:cNvSpPr txBox="1"/>
          <p:nvPr/>
        </p:nvSpPr>
        <p:spPr>
          <a:xfrm>
            <a:off x="291236" y="536448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128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52" y="346295"/>
            <a:ext cx="8388890" cy="661141"/>
          </a:xfrm>
        </p:spPr>
        <p:txBody>
          <a:bodyPr>
            <a:normAutofit/>
          </a:bodyPr>
          <a:lstStyle/>
          <a:p>
            <a:pPr algn="ctr"/>
            <a:r>
              <a:rPr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CNT MOSFET</a:t>
            </a:r>
            <a:endParaRPr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0DC7AB-A0D8-FCC1-6204-AF69ACE082C2}"/>
              </a:ext>
            </a:extLst>
          </p:cNvPr>
          <p:cNvSpPr txBox="1"/>
          <p:nvPr/>
        </p:nvSpPr>
        <p:spPr>
          <a:xfrm>
            <a:off x="174670" y="5146154"/>
            <a:ext cx="5655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Solvent of CNT is spread on the film</a:t>
            </a: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of oxidized materials for device fabrication.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2A41D07-1A6F-3AF8-95DB-73B8756F353B}"/>
              </a:ext>
            </a:extLst>
          </p:cNvPr>
          <p:cNvSpPr txBox="1"/>
          <p:nvPr/>
        </p:nvSpPr>
        <p:spPr>
          <a:xfrm>
            <a:off x="766670" y="868610"/>
            <a:ext cx="7299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16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Davood </a:t>
            </a:r>
            <a:r>
              <a:rPr lang="en-US" altLang="ja-JP" sz="160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Shahrjerdi</a:t>
            </a:r>
            <a:r>
              <a:rPr lang="en-US" altLang="ja-JP" sz="1600" dirty="0">
                <a:solidFill>
                  <a:srgbClr val="333333"/>
                </a:solidFill>
                <a:highlight>
                  <a:srgbClr val="FFFFFF"/>
                </a:highlight>
                <a:latin typeface="HelveticaNeue Regular"/>
              </a:rPr>
              <a:t> et. </a:t>
            </a:r>
            <a:r>
              <a:rPr lang="en-US" altLang="ja-JP" sz="1600" dirty="0" err="1">
                <a:solidFill>
                  <a:srgbClr val="333333"/>
                </a:solidFill>
                <a:highlight>
                  <a:srgbClr val="FFFFFF"/>
                </a:highlight>
                <a:latin typeface="HelveticaNeue Regular"/>
              </a:rPr>
              <a:t>Al,”</a:t>
            </a:r>
            <a:r>
              <a:rPr lang="en-US" altLang="ja-JP" sz="160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High</a:t>
            </a:r>
            <a:r>
              <a:rPr lang="en-US" altLang="ja-JP" sz="16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 device yield carbon nanotube NFETs for high-performance logic applications” IEDM 2011.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4DCD16-B075-7293-EDF3-565044C3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423" y="3868097"/>
            <a:ext cx="3314674" cy="214882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C77B598-89A5-D7B8-C083-6D51415FB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66" y="1966926"/>
            <a:ext cx="5315692" cy="268642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A9542CD-31A7-58AD-31AC-15143BE6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67" y="1592400"/>
            <a:ext cx="2308401" cy="2012052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5FB3904-F91B-01E4-1DF7-D1B00BEB6BB2}"/>
              </a:ext>
            </a:extLst>
          </p:cNvPr>
          <p:cNvSpPr/>
          <p:nvPr/>
        </p:nvSpPr>
        <p:spPr>
          <a:xfrm>
            <a:off x="4428130" y="2881828"/>
            <a:ext cx="914400" cy="51421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602B2E4A-235F-B590-336E-06D6D9C59412}"/>
              </a:ext>
            </a:extLst>
          </p:cNvPr>
          <p:cNvCxnSpPr>
            <a:cxnSpLocks/>
          </p:cNvCxnSpPr>
          <p:nvPr/>
        </p:nvCxnSpPr>
        <p:spPr>
          <a:xfrm flipV="1">
            <a:off x="5029296" y="1592400"/>
            <a:ext cx="1336888" cy="1344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0694C40-A376-E36F-C8C1-86D2FC1F78E2}"/>
              </a:ext>
            </a:extLst>
          </p:cNvPr>
          <p:cNvCxnSpPr>
            <a:cxnSpLocks/>
          </p:cNvCxnSpPr>
          <p:nvPr/>
        </p:nvCxnSpPr>
        <p:spPr>
          <a:xfrm>
            <a:off x="5015718" y="3461955"/>
            <a:ext cx="1350466" cy="9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20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0DB9D6-D629-3946-085E-BB3F969EC5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  <a:ea typeface="+mj-ea"/>
              </a:rPr>
              <a:t>2</a:t>
            </a:fld>
            <a:endParaRPr lang="en-US">
              <a:latin typeface="+mj-lt"/>
              <a:ea typeface="+mj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A2574FF-C1F1-851E-AD2A-07C6764CA824}"/>
              </a:ext>
            </a:extLst>
          </p:cNvPr>
          <p:cNvSpPr txBox="1"/>
          <p:nvPr/>
        </p:nvSpPr>
        <p:spPr>
          <a:xfrm>
            <a:off x="-1134" y="363164"/>
            <a:ext cx="914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+mj-lt"/>
                <a:ea typeface="+mj-ea"/>
              </a:rPr>
              <a:t>Keywords of device developments for 2030</a:t>
            </a:r>
          </a:p>
        </p:txBody>
      </p:sp>
      <p:grpSp>
        <p:nvGrpSpPr>
          <p:cNvPr id="220" name="グループ化 219">
            <a:extLst>
              <a:ext uri="{FF2B5EF4-FFF2-40B4-BE49-F238E27FC236}">
                <a16:creationId xmlns:a16="http://schemas.microsoft.com/office/drawing/2014/main" id="{E07B6378-9C51-3BBC-2CE8-B17EBF0D55A7}"/>
              </a:ext>
            </a:extLst>
          </p:cNvPr>
          <p:cNvGrpSpPr/>
          <p:nvPr/>
        </p:nvGrpSpPr>
        <p:grpSpPr>
          <a:xfrm>
            <a:off x="382113" y="970312"/>
            <a:ext cx="8772149" cy="5732762"/>
            <a:chOff x="432913" y="957612"/>
            <a:chExt cx="8772149" cy="5732762"/>
          </a:xfrm>
        </p:grpSpPr>
        <p:pic>
          <p:nvPicPr>
            <p:cNvPr id="141" name="図 140">
              <a:extLst>
                <a:ext uri="{FF2B5EF4-FFF2-40B4-BE49-F238E27FC236}">
                  <a16:creationId xmlns:a16="http://schemas.microsoft.com/office/drawing/2014/main" id="{AA0498EB-EABF-C8DD-FD40-5E7E354AF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9876" y="2229669"/>
              <a:ext cx="2390775" cy="3438525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143" name="図 142">
              <a:extLst>
                <a:ext uri="{FF2B5EF4-FFF2-40B4-BE49-F238E27FC236}">
                  <a16:creationId xmlns:a16="http://schemas.microsoft.com/office/drawing/2014/main" id="{31B782AD-6AAB-3AC1-1ACC-F6DEBCA6B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1816" y="1202789"/>
              <a:ext cx="3152775" cy="2834791"/>
            </a:xfrm>
            <a:prstGeom prst="rect">
              <a:avLst/>
            </a:prstGeom>
            <a:scene3d>
              <a:camera prst="isometricTopUp"/>
              <a:lightRig rig="balanced" dir="t"/>
            </a:scene3d>
            <a:sp3d prstMaterial="matte"/>
          </p:spPr>
        </p:pic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98FEF7BD-859F-707D-A8F3-2CF5D42554E5}"/>
                </a:ext>
              </a:extLst>
            </p:cNvPr>
            <p:cNvCxnSpPr>
              <a:cxnSpLocks/>
            </p:cNvCxnSpPr>
            <p:nvPr/>
          </p:nvCxnSpPr>
          <p:spPr>
            <a:xfrm>
              <a:off x="6320807" y="3660545"/>
              <a:ext cx="0" cy="262659"/>
            </a:xfrm>
            <a:prstGeom prst="line">
              <a:avLst/>
            </a:prstGeom>
            <a:ln w="1016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74B750D6-AF69-2F3C-D295-89A0D26F75AA}"/>
                </a:ext>
              </a:extLst>
            </p:cNvPr>
            <p:cNvCxnSpPr>
              <a:cxnSpLocks/>
            </p:cNvCxnSpPr>
            <p:nvPr/>
          </p:nvCxnSpPr>
          <p:spPr>
            <a:xfrm>
              <a:off x="6320807" y="3378849"/>
              <a:ext cx="0" cy="30319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2A5291CA-5D3F-E184-8DB3-329D47B42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1660" y="3108238"/>
              <a:ext cx="523603" cy="29373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F969AFB9-2617-8532-F935-01EA4CCA4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5504" y="3321991"/>
              <a:ext cx="561855" cy="33545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E4F8FCDF-008F-2970-E703-ED52AF44D80B}"/>
                </a:ext>
              </a:extLst>
            </p:cNvPr>
            <p:cNvCxnSpPr>
              <a:cxnSpLocks/>
            </p:cNvCxnSpPr>
            <p:nvPr/>
          </p:nvCxnSpPr>
          <p:spPr>
            <a:xfrm>
              <a:off x="4731036" y="3108238"/>
              <a:ext cx="394383" cy="22923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コネクタ 148">
              <a:extLst>
                <a:ext uri="{FF2B5EF4-FFF2-40B4-BE49-F238E27FC236}">
                  <a16:creationId xmlns:a16="http://schemas.microsoft.com/office/drawing/2014/main" id="{018F6954-F79A-ED2B-A007-7C9177A9FD4B}"/>
                </a:ext>
              </a:extLst>
            </p:cNvPr>
            <p:cNvCxnSpPr>
              <a:cxnSpLocks/>
            </p:cNvCxnSpPr>
            <p:nvPr/>
          </p:nvCxnSpPr>
          <p:spPr>
            <a:xfrm>
              <a:off x="4229110" y="3401970"/>
              <a:ext cx="405256" cy="2554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コネクタ 149">
              <a:extLst>
                <a:ext uri="{FF2B5EF4-FFF2-40B4-BE49-F238E27FC236}">
                  <a16:creationId xmlns:a16="http://schemas.microsoft.com/office/drawing/2014/main" id="{2010D72D-11EC-17CD-F16B-9BC1E4B74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0618" y="3818615"/>
              <a:ext cx="502381" cy="27777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コネクタ 150">
              <a:extLst>
                <a:ext uri="{FF2B5EF4-FFF2-40B4-BE49-F238E27FC236}">
                  <a16:creationId xmlns:a16="http://schemas.microsoft.com/office/drawing/2014/main" id="{70A9BD34-CADA-B0D9-BF79-F80917B95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4894" y="4052252"/>
              <a:ext cx="453575" cy="27424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コネクタ 151">
              <a:extLst>
                <a:ext uri="{FF2B5EF4-FFF2-40B4-BE49-F238E27FC236}">
                  <a16:creationId xmlns:a16="http://schemas.microsoft.com/office/drawing/2014/main" id="{732336DB-A584-B368-4D1F-3AB767AC8E4E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72" y="3818615"/>
              <a:ext cx="426933" cy="23363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コネクタ 152">
              <a:extLst>
                <a:ext uri="{FF2B5EF4-FFF2-40B4-BE49-F238E27FC236}">
                  <a16:creationId xmlns:a16="http://schemas.microsoft.com/office/drawing/2014/main" id="{DAAE16D5-7D3E-0209-5E69-B8234361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3472" y="4072181"/>
              <a:ext cx="15812" cy="23438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コネクタ 153">
              <a:extLst>
                <a:ext uri="{FF2B5EF4-FFF2-40B4-BE49-F238E27FC236}">
                  <a16:creationId xmlns:a16="http://schemas.microsoft.com/office/drawing/2014/main" id="{98EB75D7-6140-3026-71A5-607C1EFDE78D}"/>
                </a:ext>
              </a:extLst>
            </p:cNvPr>
            <p:cNvCxnSpPr>
              <a:cxnSpLocks/>
            </p:cNvCxnSpPr>
            <p:nvPr/>
          </p:nvCxnSpPr>
          <p:spPr>
            <a:xfrm>
              <a:off x="5530618" y="4306570"/>
              <a:ext cx="432942" cy="1993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7693CF1C-5684-5009-0F36-814E703B2E83}"/>
                </a:ext>
              </a:extLst>
            </p:cNvPr>
            <p:cNvGrpSpPr/>
            <p:nvPr/>
          </p:nvGrpSpPr>
          <p:grpSpPr>
            <a:xfrm>
              <a:off x="945211" y="3251849"/>
              <a:ext cx="3849251" cy="3438525"/>
              <a:chOff x="101602" y="1061221"/>
              <a:chExt cx="5097500" cy="4832093"/>
            </a:xfrm>
            <a:scene3d>
              <a:camera prst="isometricTopUp"/>
              <a:lightRig rig="threePt" dir="t"/>
            </a:scene3d>
          </p:grpSpPr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F6F13DC1-6822-FA3C-63BA-13F20784F5EB}"/>
                  </a:ext>
                </a:extLst>
              </p:cNvPr>
              <p:cNvSpPr/>
              <p:nvPr/>
            </p:nvSpPr>
            <p:spPr>
              <a:xfrm>
                <a:off x="101602" y="1061222"/>
                <a:ext cx="5097500" cy="4832092"/>
              </a:xfrm>
              <a:prstGeom prst="rect">
                <a:avLst/>
              </a:prstGeom>
              <a:solidFill>
                <a:srgbClr val="FF7C8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  <a:ea typeface="+mj-ea"/>
                </a:endParaRPr>
              </a:p>
            </p:txBody>
          </p:sp>
          <p:pic>
            <p:nvPicPr>
              <p:cNvPr id="157" name="図 156">
                <a:extLst>
                  <a:ext uri="{FF2B5EF4-FFF2-40B4-BE49-F238E27FC236}">
                    <a16:creationId xmlns:a16="http://schemas.microsoft.com/office/drawing/2014/main" id="{1BC654C1-4638-DA53-9675-067F09E47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2499" y="1508799"/>
                <a:ext cx="946057" cy="885021"/>
              </a:xfrm>
              <a:prstGeom prst="rect">
                <a:avLst/>
              </a:prstGeom>
            </p:spPr>
          </p:pic>
          <p:sp>
            <p:nvSpPr>
              <p:cNvPr id="158" name="テキスト ボックス 157">
                <a:extLst>
                  <a:ext uri="{FF2B5EF4-FFF2-40B4-BE49-F238E27FC236}">
                    <a16:creationId xmlns:a16="http://schemas.microsoft.com/office/drawing/2014/main" id="{CB0A20DA-A1CD-D2BA-892C-5ABF1B49D5E9}"/>
                  </a:ext>
                </a:extLst>
              </p:cNvPr>
              <p:cNvSpPr txBox="1"/>
              <p:nvPr/>
            </p:nvSpPr>
            <p:spPr>
              <a:xfrm>
                <a:off x="279967" y="1061221"/>
                <a:ext cx="2183381" cy="4627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800" b="1" dirty="0">
                    <a:latin typeface="+mj-lt"/>
                    <a:ea typeface="+mj-ea"/>
                  </a:rPr>
                  <a:t>Spectrum</a:t>
                </a:r>
              </a:p>
              <a:p>
                <a:pPr algn="ctr"/>
                <a:r>
                  <a:rPr kumimoji="1" lang="en-US" altLang="ja-JP" sz="1800" b="1" dirty="0">
                    <a:latin typeface="+mj-lt"/>
                    <a:ea typeface="+mj-ea"/>
                  </a:rPr>
                  <a:t>&amp;</a:t>
                </a:r>
              </a:p>
              <a:p>
                <a:pPr algn="ctr"/>
                <a:r>
                  <a:rPr kumimoji="1" lang="en-US" altLang="ja-JP" sz="1800" b="1" dirty="0">
                    <a:latin typeface="+mj-lt"/>
                    <a:ea typeface="+mj-ea"/>
                  </a:rPr>
                  <a:t>Interference</a:t>
                </a:r>
              </a:p>
              <a:p>
                <a:pPr algn="ctr"/>
                <a:r>
                  <a:rPr kumimoji="1" lang="en-US" altLang="ja-JP" sz="1800" b="1" dirty="0">
                    <a:latin typeface="+mj-lt"/>
                    <a:ea typeface="+mj-ea"/>
                  </a:rPr>
                  <a:t>Management</a:t>
                </a:r>
              </a:p>
              <a:p>
                <a:pPr algn="ctr"/>
                <a:endParaRPr kumimoji="1" lang="en-US" altLang="ja-JP" sz="1800" b="1" dirty="0">
                  <a:latin typeface="+mj-lt"/>
                  <a:ea typeface="+mj-ea"/>
                </a:endParaRPr>
              </a:p>
              <a:p>
                <a:pPr algn="ctr"/>
                <a:endParaRPr kumimoji="1" lang="en-US" altLang="ja-JP" sz="1800" b="1" dirty="0">
                  <a:latin typeface="+mj-lt"/>
                  <a:ea typeface="+mj-ea"/>
                </a:endParaRPr>
              </a:p>
              <a:p>
                <a:pPr algn="ctr"/>
                <a:endParaRPr kumimoji="1" lang="en-US" altLang="ja-JP" sz="1800" b="1" dirty="0">
                  <a:latin typeface="+mj-lt"/>
                  <a:ea typeface="+mj-ea"/>
                </a:endParaRPr>
              </a:p>
              <a:p>
                <a:pPr algn="ctr"/>
                <a:r>
                  <a:rPr kumimoji="1" lang="en-US" altLang="ja-JP" sz="1800" b="1" dirty="0">
                    <a:latin typeface="+mj-lt"/>
                    <a:ea typeface="+mj-ea"/>
                  </a:rPr>
                  <a:t>BY Cognitive</a:t>
                </a:r>
              </a:p>
              <a:p>
                <a:pPr algn="ctr"/>
                <a:r>
                  <a:rPr kumimoji="1" lang="en-US" altLang="ja-JP" sz="1800" b="1" dirty="0">
                    <a:latin typeface="+mj-lt"/>
                    <a:ea typeface="+mj-ea"/>
                  </a:rPr>
                  <a:t>Signal</a:t>
                </a:r>
              </a:p>
              <a:p>
                <a:pPr algn="ctr"/>
                <a:r>
                  <a:rPr kumimoji="1" lang="en-US" altLang="ja-JP" sz="1800" b="1" dirty="0">
                    <a:latin typeface="+mj-lt"/>
                    <a:ea typeface="+mj-ea"/>
                  </a:rPr>
                  <a:t>Conditioning</a:t>
                </a:r>
              </a:p>
              <a:p>
                <a:pPr algn="ctr"/>
                <a:endParaRPr kumimoji="1" lang="en-US" altLang="ja-JP" sz="2800" b="1" dirty="0">
                  <a:latin typeface="+mj-lt"/>
                  <a:ea typeface="+mj-ea"/>
                </a:endParaRPr>
              </a:p>
            </p:txBody>
          </p:sp>
          <p:sp>
            <p:nvSpPr>
              <p:cNvPr id="159" name="四角形: 角を丸くする 158">
                <a:extLst>
                  <a:ext uri="{FF2B5EF4-FFF2-40B4-BE49-F238E27FC236}">
                    <a16:creationId xmlns:a16="http://schemas.microsoft.com/office/drawing/2014/main" id="{25B0B05B-69A8-9A7D-1A64-9F6A4A41E057}"/>
                  </a:ext>
                </a:extLst>
              </p:cNvPr>
              <p:cNvSpPr/>
              <p:nvPr/>
            </p:nvSpPr>
            <p:spPr>
              <a:xfrm>
                <a:off x="2528472" y="1126233"/>
                <a:ext cx="2551367" cy="4574352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  <a:ea typeface="+mj-ea"/>
                </a:endParaRPr>
              </a:p>
            </p:txBody>
          </p:sp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CD56BDE9-A2C6-041E-997F-994D0AFC806D}"/>
                  </a:ext>
                </a:extLst>
              </p:cNvPr>
              <p:cNvSpPr txBox="1"/>
              <p:nvPr/>
            </p:nvSpPr>
            <p:spPr>
              <a:xfrm>
                <a:off x="3059215" y="2729442"/>
                <a:ext cx="1584006" cy="432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b="1" dirty="0">
                    <a:latin typeface="+mj-lt"/>
                    <a:ea typeface="+mj-ea"/>
                  </a:rPr>
                  <a:t>Training</a:t>
                </a:r>
                <a:endParaRPr kumimoji="1" lang="en-US" altLang="ja-JP" sz="2000" b="1" dirty="0">
                  <a:latin typeface="+mj-lt"/>
                  <a:ea typeface="+mj-ea"/>
                </a:endParaRPr>
              </a:p>
            </p:txBody>
          </p:sp>
          <p:grpSp>
            <p:nvGrpSpPr>
              <p:cNvPr id="161" name="グループ化 160">
                <a:extLst>
                  <a:ext uri="{FF2B5EF4-FFF2-40B4-BE49-F238E27FC236}">
                    <a16:creationId xmlns:a16="http://schemas.microsoft.com/office/drawing/2014/main" id="{60690402-BD1E-34AB-6EFB-83188E43AECA}"/>
                  </a:ext>
                </a:extLst>
              </p:cNvPr>
              <p:cNvGrpSpPr/>
              <p:nvPr/>
            </p:nvGrpSpPr>
            <p:grpSpPr>
              <a:xfrm>
                <a:off x="4091734" y="4544861"/>
                <a:ext cx="799244" cy="450620"/>
                <a:chOff x="3187242" y="4454979"/>
                <a:chExt cx="1247506" cy="654105"/>
              </a:xfrm>
            </p:grpSpPr>
            <p:pic>
              <p:nvPicPr>
                <p:cNvPr id="189" name="図 188">
                  <a:extLst>
                    <a:ext uri="{FF2B5EF4-FFF2-40B4-BE49-F238E27FC236}">
                      <a16:creationId xmlns:a16="http://schemas.microsoft.com/office/drawing/2014/main" id="{9FF8CEEF-825D-5716-6350-A2339EE28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13253"/>
                <a:stretch/>
              </p:blipFill>
              <p:spPr>
                <a:xfrm>
                  <a:off x="3187242" y="4463941"/>
                  <a:ext cx="1247506" cy="645143"/>
                </a:xfrm>
                <a:prstGeom prst="rect">
                  <a:avLst/>
                </a:prstGeom>
              </p:spPr>
            </p:pic>
            <p:sp>
              <p:nvSpPr>
                <p:cNvPr id="190" name="正方形/長方形 189">
                  <a:extLst>
                    <a:ext uri="{FF2B5EF4-FFF2-40B4-BE49-F238E27FC236}">
                      <a16:creationId xmlns:a16="http://schemas.microsoft.com/office/drawing/2014/main" id="{F8E356C5-4431-584F-114E-0ABCFFF54118}"/>
                    </a:ext>
                  </a:extLst>
                </p:cNvPr>
                <p:cNvSpPr/>
                <p:nvPr/>
              </p:nvSpPr>
              <p:spPr>
                <a:xfrm>
                  <a:off x="3187242" y="4454979"/>
                  <a:ext cx="347809" cy="122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  <a:ea typeface="+mj-ea"/>
                  </a:endParaRPr>
                </a:p>
              </p:txBody>
            </p:sp>
            <p:sp>
              <p:nvSpPr>
                <p:cNvPr id="191" name="正方形/長方形 190">
                  <a:extLst>
                    <a:ext uri="{FF2B5EF4-FFF2-40B4-BE49-F238E27FC236}">
                      <a16:creationId xmlns:a16="http://schemas.microsoft.com/office/drawing/2014/main" id="{3CF28483-DDB1-DA74-F29F-BB86D6E27386}"/>
                    </a:ext>
                  </a:extLst>
                </p:cNvPr>
                <p:cNvSpPr/>
                <p:nvPr/>
              </p:nvSpPr>
              <p:spPr>
                <a:xfrm>
                  <a:off x="3462521" y="4454979"/>
                  <a:ext cx="966207" cy="663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  <a:ea typeface="+mj-ea"/>
                  </a:endParaRPr>
                </a:p>
              </p:txBody>
            </p:sp>
          </p:grpSp>
          <p:pic>
            <p:nvPicPr>
              <p:cNvPr id="162" name="図 161">
                <a:extLst>
                  <a:ext uri="{FF2B5EF4-FFF2-40B4-BE49-F238E27FC236}">
                    <a16:creationId xmlns:a16="http://schemas.microsoft.com/office/drawing/2014/main" id="{39D3730C-1AFC-605A-E6F6-D0F7307CB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6127" y="3072021"/>
                <a:ext cx="2016914" cy="958502"/>
              </a:xfrm>
              <a:prstGeom prst="rect">
                <a:avLst/>
              </a:prstGeom>
            </p:spPr>
          </p:pic>
          <p:sp>
            <p:nvSpPr>
              <p:cNvPr id="163" name="矢印: 右 162">
                <a:extLst>
                  <a:ext uri="{FF2B5EF4-FFF2-40B4-BE49-F238E27FC236}">
                    <a16:creationId xmlns:a16="http://schemas.microsoft.com/office/drawing/2014/main" id="{0EB73C08-FC3D-41DC-7618-CF01C1EBC517}"/>
                  </a:ext>
                </a:extLst>
              </p:cNvPr>
              <p:cNvSpPr/>
              <p:nvPr/>
            </p:nvSpPr>
            <p:spPr>
              <a:xfrm rot="16200000">
                <a:off x="4212295" y="4138223"/>
                <a:ext cx="436806" cy="319829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  <a:ea typeface="+mj-ea"/>
                </a:endParaRPr>
              </a:p>
            </p:txBody>
          </p:sp>
          <p:sp>
            <p:nvSpPr>
              <p:cNvPr id="164" name="矢印: 右 163">
                <a:extLst>
                  <a:ext uri="{FF2B5EF4-FFF2-40B4-BE49-F238E27FC236}">
                    <a16:creationId xmlns:a16="http://schemas.microsoft.com/office/drawing/2014/main" id="{695DD327-0235-05EF-0012-24354B347D37}"/>
                  </a:ext>
                </a:extLst>
              </p:cNvPr>
              <p:cNvSpPr/>
              <p:nvPr/>
            </p:nvSpPr>
            <p:spPr>
              <a:xfrm rot="16200000">
                <a:off x="3604664" y="2441566"/>
                <a:ext cx="436806" cy="319829"/>
              </a:xfrm>
              <a:prstGeom prst="righ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  <a:ea typeface="+mj-ea"/>
                </a:endParaRPr>
              </a:p>
            </p:txBody>
          </p:sp>
          <p:sp>
            <p:nvSpPr>
              <p:cNvPr id="165" name="矢印: 右 164">
                <a:extLst>
                  <a:ext uri="{FF2B5EF4-FFF2-40B4-BE49-F238E27FC236}">
                    <a16:creationId xmlns:a16="http://schemas.microsoft.com/office/drawing/2014/main" id="{BFC72137-0BDC-B9F4-694D-189C276EBD79}"/>
                  </a:ext>
                </a:extLst>
              </p:cNvPr>
              <p:cNvSpPr/>
              <p:nvPr/>
            </p:nvSpPr>
            <p:spPr>
              <a:xfrm rot="16200000">
                <a:off x="3229002" y="4114746"/>
                <a:ext cx="436806" cy="319829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  <a:ea typeface="+mj-ea"/>
                </a:endParaRPr>
              </a:p>
            </p:txBody>
          </p:sp>
          <p:pic>
            <p:nvPicPr>
              <p:cNvPr id="166" name="図 165">
                <a:extLst>
                  <a:ext uri="{FF2B5EF4-FFF2-40B4-BE49-F238E27FC236}">
                    <a16:creationId xmlns:a16="http://schemas.microsoft.com/office/drawing/2014/main" id="{9E735C78-458B-A002-2F93-48A400888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2760" y="4607815"/>
                <a:ext cx="611602" cy="415230"/>
              </a:xfrm>
              <a:prstGeom prst="rect">
                <a:avLst/>
              </a:prstGeom>
            </p:spPr>
          </p:pic>
          <p:pic>
            <p:nvPicPr>
              <p:cNvPr id="167" name="グラフィックス 166" descr="人工知能 単色塗りつぶし">
                <a:extLst>
                  <a:ext uri="{FF2B5EF4-FFF2-40B4-BE49-F238E27FC236}">
                    <a16:creationId xmlns:a16="http://schemas.microsoft.com/office/drawing/2014/main" id="{61B38087-2FC0-3921-462D-3F363A46A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93887" y="2699811"/>
                <a:ext cx="1331787" cy="1331787"/>
              </a:xfrm>
              <a:prstGeom prst="rect">
                <a:avLst/>
              </a:prstGeom>
            </p:spPr>
          </p:pic>
          <p:sp>
            <p:nvSpPr>
              <p:cNvPr id="168" name="四角形: 角を丸くする 167">
                <a:extLst>
                  <a:ext uri="{FF2B5EF4-FFF2-40B4-BE49-F238E27FC236}">
                    <a16:creationId xmlns:a16="http://schemas.microsoft.com/office/drawing/2014/main" id="{F8376E0E-414B-5B96-A8E1-275F1D0C151E}"/>
                  </a:ext>
                </a:extLst>
              </p:cNvPr>
              <p:cNvSpPr/>
              <p:nvPr/>
            </p:nvSpPr>
            <p:spPr>
              <a:xfrm>
                <a:off x="232614" y="1140812"/>
                <a:ext cx="2278086" cy="4574352"/>
              </a:xfrm>
              <a:prstGeom prst="round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  <a:ea typeface="+mj-ea"/>
                </a:endParaRPr>
              </a:p>
            </p:txBody>
          </p:sp>
          <p:sp>
            <p:nvSpPr>
              <p:cNvPr id="169" name="テキスト ボックス 168">
                <a:extLst>
                  <a:ext uri="{FF2B5EF4-FFF2-40B4-BE49-F238E27FC236}">
                    <a16:creationId xmlns:a16="http://schemas.microsoft.com/office/drawing/2014/main" id="{81CE3F87-0F63-9764-20CB-ECC83F0AE1E9}"/>
                  </a:ext>
                </a:extLst>
              </p:cNvPr>
              <p:cNvSpPr txBox="1"/>
              <p:nvPr/>
            </p:nvSpPr>
            <p:spPr>
              <a:xfrm>
                <a:off x="2767286" y="1140810"/>
                <a:ext cx="2183381" cy="56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latin typeface="+mj-lt"/>
                    <a:ea typeface="+mj-ea"/>
                  </a:rPr>
                  <a:t>Smart DPD</a:t>
                </a:r>
              </a:p>
            </p:txBody>
          </p:sp>
          <p:grpSp>
            <p:nvGrpSpPr>
              <p:cNvPr id="170" name="グループ化 169">
                <a:extLst>
                  <a:ext uri="{FF2B5EF4-FFF2-40B4-BE49-F238E27FC236}">
                    <a16:creationId xmlns:a16="http://schemas.microsoft.com/office/drawing/2014/main" id="{0B6DBB40-3C5A-9F2E-0DBF-9881BDCC12A0}"/>
                  </a:ext>
                </a:extLst>
              </p:cNvPr>
              <p:cNvGrpSpPr/>
              <p:nvPr/>
            </p:nvGrpSpPr>
            <p:grpSpPr>
              <a:xfrm>
                <a:off x="2672239" y="4538205"/>
                <a:ext cx="542623" cy="537497"/>
                <a:chOff x="7800931" y="3268085"/>
                <a:chExt cx="680049" cy="615093"/>
              </a:xfrm>
            </p:grpSpPr>
            <p:cxnSp>
              <p:nvCxnSpPr>
                <p:cNvPr id="173" name="直線コネクタ 172">
                  <a:extLst>
                    <a:ext uri="{FF2B5EF4-FFF2-40B4-BE49-F238E27FC236}">
                      <a16:creationId xmlns:a16="http://schemas.microsoft.com/office/drawing/2014/main" id="{30F017F6-0BDB-B7CE-14E7-6FDD07A3F778}"/>
                    </a:ext>
                  </a:extLst>
                </p:cNvPr>
                <p:cNvCxnSpPr/>
                <p:nvPr/>
              </p:nvCxnSpPr>
              <p:spPr>
                <a:xfrm>
                  <a:off x="7800931" y="3875280"/>
                  <a:ext cx="68004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4" name="グループ化 173">
                  <a:extLst>
                    <a:ext uri="{FF2B5EF4-FFF2-40B4-BE49-F238E27FC236}">
                      <a16:creationId xmlns:a16="http://schemas.microsoft.com/office/drawing/2014/main" id="{9B164990-E067-65EC-6283-009CF94C3C3C}"/>
                    </a:ext>
                  </a:extLst>
                </p:cNvPr>
                <p:cNvGrpSpPr/>
                <p:nvPr/>
              </p:nvGrpSpPr>
              <p:grpSpPr>
                <a:xfrm>
                  <a:off x="7926931" y="3276977"/>
                  <a:ext cx="424070" cy="587853"/>
                  <a:chOff x="7765506" y="3233367"/>
                  <a:chExt cx="424070" cy="587853"/>
                </a:xfrm>
              </p:grpSpPr>
              <p:grpSp>
                <p:nvGrpSpPr>
                  <p:cNvPr id="177" name="グループ化 176">
                    <a:extLst>
                      <a:ext uri="{FF2B5EF4-FFF2-40B4-BE49-F238E27FC236}">
                        <a16:creationId xmlns:a16="http://schemas.microsoft.com/office/drawing/2014/main" id="{A0DFC713-0CEF-76AE-DEB0-437DBDDAFCE2}"/>
                      </a:ext>
                    </a:extLst>
                  </p:cNvPr>
                  <p:cNvGrpSpPr/>
                  <p:nvPr/>
                </p:nvGrpSpPr>
                <p:grpSpPr>
                  <a:xfrm>
                    <a:off x="7765506" y="3233367"/>
                    <a:ext cx="212607" cy="587853"/>
                    <a:chOff x="7765506" y="3233367"/>
                    <a:chExt cx="212607" cy="587853"/>
                  </a:xfrm>
                </p:grpSpPr>
                <p:sp>
                  <p:nvSpPr>
                    <p:cNvPr id="184" name="正方形/長方形 183">
                      <a:extLst>
                        <a:ext uri="{FF2B5EF4-FFF2-40B4-BE49-F238E27FC236}">
                          <a16:creationId xmlns:a16="http://schemas.microsoft.com/office/drawing/2014/main" id="{BD98E26B-8DFA-EC4A-B6B3-511616610A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1600" y="3427812"/>
                      <a:ext cx="45719" cy="393408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+mj-lt"/>
                        <a:ea typeface="+mj-ea"/>
                      </a:endParaRPr>
                    </a:p>
                  </p:txBody>
                </p:sp>
                <p:sp>
                  <p:nvSpPr>
                    <p:cNvPr id="185" name="正方形/長方形 184">
                      <a:extLst>
                        <a:ext uri="{FF2B5EF4-FFF2-40B4-BE49-F238E27FC236}">
                          <a16:creationId xmlns:a16="http://schemas.microsoft.com/office/drawing/2014/main" id="{ED4B915B-16E9-F317-DA7A-5EC5CB6237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2853" y="3324947"/>
                      <a:ext cx="45719" cy="4962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+mj-lt"/>
                        <a:ea typeface="+mj-ea"/>
                      </a:endParaRPr>
                    </a:p>
                  </p:txBody>
                </p:sp>
                <p:sp>
                  <p:nvSpPr>
                    <p:cNvPr id="186" name="正方形/長方形 185">
                      <a:extLst>
                        <a:ext uri="{FF2B5EF4-FFF2-40B4-BE49-F238E27FC236}">
                          <a16:creationId xmlns:a16="http://schemas.microsoft.com/office/drawing/2014/main" id="{386E2395-0D54-71F5-0781-0F41BD3282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2394" y="3233367"/>
                      <a:ext cx="45719" cy="58785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+mj-lt"/>
                        <a:ea typeface="+mj-ea"/>
                      </a:endParaRPr>
                    </a:p>
                  </p:txBody>
                </p:sp>
                <p:sp>
                  <p:nvSpPr>
                    <p:cNvPr id="187" name="正方形/長方形 186">
                      <a:extLst>
                        <a:ext uri="{FF2B5EF4-FFF2-40B4-BE49-F238E27FC236}">
                          <a16:creationId xmlns:a16="http://schemas.microsoft.com/office/drawing/2014/main" id="{76B6EDAF-11F1-8B6C-C55B-4A7235C015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7593" y="3604002"/>
                      <a:ext cx="45719" cy="217218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+mj-lt"/>
                        <a:ea typeface="+mj-ea"/>
                      </a:endParaRPr>
                    </a:p>
                  </p:txBody>
                </p:sp>
                <p:sp>
                  <p:nvSpPr>
                    <p:cNvPr id="188" name="正方形/長方形 187">
                      <a:extLst>
                        <a:ext uri="{FF2B5EF4-FFF2-40B4-BE49-F238E27FC236}">
                          <a16:creationId xmlns:a16="http://schemas.microsoft.com/office/drawing/2014/main" id="{BE63EE22-86B1-B37D-FEA5-2D25EC0AA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65506" y="3669233"/>
                      <a:ext cx="45719" cy="151987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+mj-lt"/>
                        <a:ea typeface="+mj-ea"/>
                      </a:endParaRPr>
                    </a:p>
                  </p:txBody>
                </p:sp>
              </p:grpSp>
              <p:grpSp>
                <p:nvGrpSpPr>
                  <p:cNvPr id="178" name="グループ化 177">
                    <a:extLst>
                      <a:ext uri="{FF2B5EF4-FFF2-40B4-BE49-F238E27FC236}">
                        <a16:creationId xmlns:a16="http://schemas.microsoft.com/office/drawing/2014/main" id="{FFE205A4-8DEB-5A61-6F53-F68B82A9A61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7976969" y="3233367"/>
                    <a:ext cx="212607" cy="587853"/>
                    <a:chOff x="7765506" y="3233367"/>
                    <a:chExt cx="212607" cy="587853"/>
                  </a:xfrm>
                </p:grpSpPr>
                <p:sp>
                  <p:nvSpPr>
                    <p:cNvPr id="179" name="正方形/長方形 178">
                      <a:extLst>
                        <a:ext uri="{FF2B5EF4-FFF2-40B4-BE49-F238E27FC236}">
                          <a16:creationId xmlns:a16="http://schemas.microsoft.com/office/drawing/2014/main" id="{3F8C43C8-DAC7-6CCD-E263-68026EA4A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51600" y="3427812"/>
                      <a:ext cx="45719" cy="393408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+mj-lt"/>
                        <a:ea typeface="+mj-ea"/>
                      </a:endParaRPr>
                    </a:p>
                  </p:txBody>
                </p:sp>
                <p:sp>
                  <p:nvSpPr>
                    <p:cNvPr id="180" name="正方形/長方形 179">
                      <a:extLst>
                        <a:ext uri="{FF2B5EF4-FFF2-40B4-BE49-F238E27FC236}">
                          <a16:creationId xmlns:a16="http://schemas.microsoft.com/office/drawing/2014/main" id="{3E18776C-BEE8-3C1E-2476-622CA45DB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2853" y="3324947"/>
                      <a:ext cx="45719" cy="49627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+mj-lt"/>
                        <a:ea typeface="+mj-ea"/>
                      </a:endParaRPr>
                    </a:p>
                  </p:txBody>
                </p:sp>
                <p:sp>
                  <p:nvSpPr>
                    <p:cNvPr id="181" name="正方形/長方形 180">
                      <a:extLst>
                        <a:ext uri="{FF2B5EF4-FFF2-40B4-BE49-F238E27FC236}">
                          <a16:creationId xmlns:a16="http://schemas.microsoft.com/office/drawing/2014/main" id="{36D1A009-0085-1A28-64DE-D14EADA6C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2394" y="3233367"/>
                      <a:ext cx="45719" cy="58785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+mj-lt"/>
                        <a:ea typeface="+mj-ea"/>
                      </a:endParaRPr>
                    </a:p>
                  </p:txBody>
                </p:sp>
                <p:sp>
                  <p:nvSpPr>
                    <p:cNvPr id="182" name="正方形/長方形 181">
                      <a:extLst>
                        <a:ext uri="{FF2B5EF4-FFF2-40B4-BE49-F238E27FC236}">
                          <a16:creationId xmlns:a16="http://schemas.microsoft.com/office/drawing/2014/main" id="{6EA5B628-AA56-2958-27BC-CDAB64115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07593" y="3604002"/>
                      <a:ext cx="45719" cy="217218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+mj-lt"/>
                        <a:ea typeface="+mj-ea"/>
                      </a:endParaRPr>
                    </a:p>
                  </p:txBody>
                </p:sp>
                <p:sp>
                  <p:nvSpPr>
                    <p:cNvPr id="183" name="正方形/長方形 182">
                      <a:extLst>
                        <a:ext uri="{FF2B5EF4-FFF2-40B4-BE49-F238E27FC236}">
                          <a16:creationId xmlns:a16="http://schemas.microsoft.com/office/drawing/2014/main" id="{4EEE5B4A-DE3B-614F-6E2B-68EBEED02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65506" y="3669233"/>
                      <a:ext cx="45719" cy="151987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latin typeface="+mj-lt"/>
                        <a:ea typeface="+mj-ea"/>
                      </a:endParaRPr>
                    </a:p>
                  </p:txBody>
                </p:sp>
              </p:grpSp>
            </p:grpSp>
            <p:cxnSp>
              <p:nvCxnSpPr>
                <p:cNvPr id="175" name="直線コネクタ 174">
                  <a:extLst>
                    <a:ext uri="{FF2B5EF4-FFF2-40B4-BE49-F238E27FC236}">
                      <a16:creationId xmlns:a16="http://schemas.microsoft.com/office/drawing/2014/main" id="{29984677-ADC4-B971-10E7-4711100C647F}"/>
                    </a:ext>
                  </a:extLst>
                </p:cNvPr>
                <p:cNvCxnSpPr/>
                <p:nvPr/>
              </p:nvCxnSpPr>
              <p:spPr>
                <a:xfrm>
                  <a:off x="7963082" y="3268085"/>
                  <a:ext cx="0" cy="607473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線コネクタ 175">
                  <a:extLst>
                    <a:ext uri="{FF2B5EF4-FFF2-40B4-BE49-F238E27FC236}">
                      <a16:creationId xmlns:a16="http://schemas.microsoft.com/office/drawing/2014/main" id="{8E88E79B-358B-F5C0-D0CF-2E9C6DACF872}"/>
                    </a:ext>
                  </a:extLst>
                </p:cNvPr>
                <p:cNvCxnSpPr/>
                <p:nvPr/>
              </p:nvCxnSpPr>
              <p:spPr>
                <a:xfrm>
                  <a:off x="8305282" y="3275705"/>
                  <a:ext cx="0" cy="607473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矢印: 右 170">
                <a:extLst>
                  <a:ext uri="{FF2B5EF4-FFF2-40B4-BE49-F238E27FC236}">
                    <a16:creationId xmlns:a16="http://schemas.microsoft.com/office/drawing/2014/main" id="{86CCAC5E-738C-AE77-0A50-A8AE8D2A08D2}"/>
                  </a:ext>
                </a:extLst>
              </p:cNvPr>
              <p:cNvSpPr/>
              <p:nvPr/>
            </p:nvSpPr>
            <p:spPr>
              <a:xfrm rot="16200000">
                <a:off x="3717238" y="4137316"/>
                <a:ext cx="481948" cy="31982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  <a:ea typeface="+mj-ea"/>
                </a:endParaRPr>
              </a:p>
            </p:txBody>
          </p:sp>
          <p:sp>
            <p:nvSpPr>
              <p:cNvPr id="172" name="矢印: 右 171">
                <a:extLst>
                  <a:ext uri="{FF2B5EF4-FFF2-40B4-BE49-F238E27FC236}">
                    <a16:creationId xmlns:a16="http://schemas.microsoft.com/office/drawing/2014/main" id="{E5833FE2-D341-F30F-58FF-0F17CD1B258A}"/>
                  </a:ext>
                </a:extLst>
              </p:cNvPr>
              <p:cNvSpPr/>
              <p:nvPr/>
            </p:nvSpPr>
            <p:spPr>
              <a:xfrm rot="16200000">
                <a:off x="2757784" y="4100437"/>
                <a:ext cx="436806" cy="319829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  <a:ea typeface="+mj-ea"/>
                </a:endParaRPr>
              </a:p>
            </p:txBody>
          </p:sp>
        </p:grpSp>
        <p:pic>
          <p:nvPicPr>
            <p:cNvPr id="192" name="図 191">
              <a:extLst>
                <a:ext uri="{FF2B5EF4-FFF2-40B4-BE49-F238E27FC236}">
                  <a16:creationId xmlns:a16="http://schemas.microsoft.com/office/drawing/2014/main" id="{F2C4C87E-DDAC-44D2-D772-8693D00CB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072044">
              <a:off x="6554803" y="4425032"/>
              <a:ext cx="2187383" cy="83563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sp>
          <p:nvSpPr>
            <p:cNvPr id="193" name="フリーフォーム: 図形 192">
              <a:extLst>
                <a:ext uri="{FF2B5EF4-FFF2-40B4-BE49-F238E27FC236}">
                  <a16:creationId xmlns:a16="http://schemas.microsoft.com/office/drawing/2014/main" id="{65EFC8A6-3A0F-07DD-EF8D-AF1946CE961E}"/>
                </a:ext>
              </a:extLst>
            </p:cNvPr>
            <p:cNvSpPr/>
            <p:nvPr/>
          </p:nvSpPr>
          <p:spPr>
            <a:xfrm>
              <a:off x="6669869" y="957612"/>
              <a:ext cx="1054933" cy="835630"/>
            </a:xfrm>
            <a:custGeom>
              <a:avLst/>
              <a:gdLst>
                <a:gd name="connsiteX0" fmla="*/ 14372 w 1117465"/>
                <a:gd name="connsiteY0" fmla="*/ 928327 h 928971"/>
                <a:gd name="connsiteX1" fmla="*/ 484155 w 1117465"/>
                <a:gd name="connsiteY1" fmla="*/ 173318 h 928971"/>
                <a:gd name="connsiteX2" fmla="*/ 920383 w 1117465"/>
                <a:gd name="connsiteY2" fmla="*/ 5538 h 928971"/>
                <a:gd name="connsiteX3" fmla="*/ 1062996 w 1117465"/>
                <a:gd name="connsiteY3" fmla="*/ 299152 h 928971"/>
                <a:gd name="connsiteX4" fmla="*/ 14372 w 1117465"/>
                <a:gd name="connsiteY4" fmla="*/ 928327 h 92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465" h="928971">
                  <a:moveTo>
                    <a:pt x="14372" y="928327"/>
                  </a:moveTo>
                  <a:cubicBezTo>
                    <a:pt x="-82102" y="907355"/>
                    <a:pt x="333153" y="327116"/>
                    <a:pt x="484155" y="173318"/>
                  </a:cubicBezTo>
                  <a:cubicBezTo>
                    <a:pt x="635157" y="19520"/>
                    <a:pt x="823910" y="-15434"/>
                    <a:pt x="920383" y="5538"/>
                  </a:cubicBezTo>
                  <a:cubicBezTo>
                    <a:pt x="1016857" y="26510"/>
                    <a:pt x="1212600" y="145354"/>
                    <a:pt x="1062996" y="299152"/>
                  </a:cubicBezTo>
                  <a:cubicBezTo>
                    <a:pt x="913392" y="452950"/>
                    <a:pt x="110846" y="949299"/>
                    <a:pt x="14372" y="928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  <a:ea typeface="+mj-ea"/>
              </a:endParaRPr>
            </a:p>
          </p:txBody>
        </p:sp>
        <p:sp>
          <p:nvSpPr>
            <p:cNvPr id="194" name="フリーフォーム: 図形 193">
              <a:extLst>
                <a:ext uri="{FF2B5EF4-FFF2-40B4-BE49-F238E27FC236}">
                  <a16:creationId xmlns:a16="http://schemas.microsoft.com/office/drawing/2014/main" id="{8DE25A9E-AF03-2FAB-2632-36299F87053E}"/>
                </a:ext>
              </a:extLst>
            </p:cNvPr>
            <p:cNvSpPr/>
            <p:nvPr/>
          </p:nvSpPr>
          <p:spPr>
            <a:xfrm rot="19781714">
              <a:off x="6478216" y="1139819"/>
              <a:ext cx="736943" cy="486967"/>
            </a:xfrm>
            <a:custGeom>
              <a:avLst/>
              <a:gdLst>
                <a:gd name="connsiteX0" fmla="*/ 14372 w 1117465"/>
                <a:gd name="connsiteY0" fmla="*/ 928327 h 928971"/>
                <a:gd name="connsiteX1" fmla="*/ 484155 w 1117465"/>
                <a:gd name="connsiteY1" fmla="*/ 173318 h 928971"/>
                <a:gd name="connsiteX2" fmla="*/ 920383 w 1117465"/>
                <a:gd name="connsiteY2" fmla="*/ 5538 h 928971"/>
                <a:gd name="connsiteX3" fmla="*/ 1062996 w 1117465"/>
                <a:gd name="connsiteY3" fmla="*/ 299152 h 928971"/>
                <a:gd name="connsiteX4" fmla="*/ 14372 w 1117465"/>
                <a:gd name="connsiteY4" fmla="*/ 928327 h 92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465" h="928971">
                  <a:moveTo>
                    <a:pt x="14372" y="928327"/>
                  </a:moveTo>
                  <a:cubicBezTo>
                    <a:pt x="-82102" y="907355"/>
                    <a:pt x="333153" y="327116"/>
                    <a:pt x="484155" y="173318"/>
                  </a:cubicBezTo>
                  <a:cubicBezTo>
                    <a:pt x="635157" y="19520"/>
                    <a:pt x="823910" y="-15434"/>
                    <a:pt x="920383" y="5538"/>
                  </a:cubicBezTo>
                  <a:cubicBezTo>
                    <a:pt x="1016857" y="26510"/>
                    <a:pt x="1212600" y="145354"/>
                    <a:pt x="1062996" y="299152"/>
                  </a:cubicBezTo>
                  <a:cubicBezTo>
                    <a:pt x="913392" y="452950"/>
                    <a:pt x="110846" y="949299"/>
                    <a:pt x="14372" y="928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  <a:ea typeface="+mj-ea"/>
              </a:endParaRPr>
            </a:p>
          </p:txBody>
        </p:sp>
        <p:sp>
          <p:nvSpPr>
            <p:cNvPr id="195" name="フリーフォーム: 図形 194">
              <a:extLst>
                <a:ext uri="{FF2B5EF4-FFF2-40B4-BE49-F238E27FC236}">
                  <a16:creationId xmlns:a16="http://schemas.microsoft.com/office/drawing/2014/main" id="{7C78912C-D24A-9F26-C7AD-9115CD7FECEB}"/>
                </a:ext>
              </a:extLst>
            </p:cNvPr>
            <p:cNvSpPr/>
            <p:nvPr/>
          </p:nvSpPr>
          <p:spPr>
            <a:xfrm rot="1055798">
              <a:off x="6766354" y="1364347"/>
              <a:ext cx="793759" cy="570825"/>
            </a:xfrm>
            <a:custGeom>
              <a:avLst/>
              <a:gdLst>
                <a:gd name="connsiteX0" fmla="*/ 14372 w 1117465"/>
                <a:gd name="connsiteY0" fmla="*/ 928327 h 928971"/>
                <a:gd name="connsiteX1" fmla="*/ 484155 w 1117465"/>
                <a:gd name="connsiteY1" fmla="*/ 173318 h 928971"/>
                <a:gd name="connsiteX2" fmla="*/ 920383 w 1117465"/>
                <a:gd name="connsiteY2" fmla="*/ 5538 h 928971"/>
                <a:gd name="connsiteX3" fmla="*/ 1062996 w 1117465"/>
                <a:gd name="connsiteY3" fmla="*/ 299152 h 928971"/>
                <a:gd name="connsiteX4" fmla="*/ 14372 w 1117465"/>
                <a:gd name="connsiteY4" fmla="*/ 928327 h 92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465" h="928971">
                  <a:moveTo>
                    <a:pt x="14372" y="928327"/>
                  </a:moveTo>
                  <a:cubicBezTo>
                    <a:pt x="-82102" y="907355"/>
                    <a:pt x="333153" y="327116"/>
                    <a:pt x="484155" y="173318"/>
                  </a:cubicBezTo>
                  <a:cubicBezTo>
                    <a:pt x="635157" y="19520"/>
                    <a:pt x="823910" y="-15434"/>
                    <a:pt x="920383" y="5538"/>
                  </a:cubicBezTo>
                  <a:cubicBezTo>
                    <a:pt x="1016857" y="26510"/>
                    <a:pt x="1212600" y="145354"/>
                    <a:pt x="1062996" y="299152"/>
                  </a:cubicBezTo>
                  <a:cubicBezTo>
                    <a:pt x="913392" y="452950"/>
                    <a:pt x="110846" y="949299"/>
                    <a:pt x="14372" y="9283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  <a:ea typeface="+mj-ea"/>
              </a:endParaRPr>
            </a:p>
          </p:txBody>
        </p:sp>
        <p:pic>
          <p:nvPicPr>
            <p:cNvPr id="196" name="図 195">
              <a:extLst>
                <a:ext uri="{FF2B5EF4-FFF2-40B4-BE49-F238E27FC236}">
                  <a16:creationId xmlns:a16="http://schemas.microsoft.com/office/drawing/2014/main" id="{BFEE938C-7678-404F-2255-AE8FCD40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2866176">
              <a:off x="7696015" y="1193591"/>
              <a:ext cx="1162593" cy="1395590"/>
            </a:xfrm>
            <a:prstGeom prst="rect">
              <a:avLst/>
            </a:prstGeom>
            <a:scene3d>
              <a:camera prst="isometricOffAxis1Right">
                <a:rot lat="3000000" lon="21594000" rev="0"/>
              </a:camera>
              <a:lightRig rig="threePt" dir="t"/>
            </a:scene3d>
          </p:spPr>
        </p:pic>
        <p:sp>
          <p:nvSpPr>
            <p:cNvPr id="197" name="正方形/長方形 196">
              <a:extLst>
                <a:ext uri="{FF2B5EF4-FFF2-40B4-BE49-F238E27FC236}">
                  <a16:creationId xmlns:a16="http://schemas.microsoft.com/office/drawing/2014/main" id="{51B26883-2678-3277-773A-6C54868892E9}"/>
                </a:ext>
              </a:extLst>
            </p:cNvPr>
            <p:cNvSpPr/>
            <p:nvPr/>
          </p:nvSpPr>
          <p:spPr>
            <a:xfrm>
              <a:off x="8284512" y="1334809"/>
              <a:ext cx="582495" cy="518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  <a:ea typeface="+mj-ea"/>
              </a:endParaRPr>
            </a:p>
          </p:txBody>
        </p:sp>
        <p:sp>
          <p:nvSpPr>
            <p:cNvPr id="198" name="フリーフォーム: 図形 197">
              <a:extLst>
                <a:ext uri="{FF2B5EF4-FFF2-40B4-BE49-F238E27FC236}">
                  <a16:creationId xmlns:a16="http://schemas.microsoft.com/office/drawing/2014/main" id="{056651C9-BD87-4A95-CDA0-20FF0D984C76}"/>
                </a:ext>
              </a:extLst>
            </p:cNvPr>
            <p:cNvSpPr/>
            <p:nvPr/>
          </p:nvSpPr>
          <p:spPr>
            <a:xfrm rot="18371936">
              <a:off x="7040205" y="1621384"/>
              <a:ext cx="285394" cy="775590"/>
            </a:xfrm>
            <a:custGeom>
              <a:avLst/>
              <a:gdLst>
                <a:gd name="connsiteX0" fmla="*/ 0 w 1544021"/>
                <a:gd name="connsiteY0" fmla="*/ 0 h 1845578"/>
                <a:gd name="connsiteX1" fmla="*/ 1543574 w 1544021"/>
                <a:gd name="connsiteY1" fmla="*/ 805343 h 1845578"/>
                <a:gd name="connsiteX2" fmla="*/ 125835 w 1544021"/>
                <a:gd name="connsiteY2" fmla="*/ 1845578 h 184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4021" h="1845578">
                  <a:moveTo>
                    <a:pt x="0" y="0"/>
                  </a:moveTo>
                  <a:cubicBezTo>
                    <a:pt x="761300" y="248873"/>
                    <a:pt x="1522601" y="497747"/>
                    <a:pt x="1543574" y="805343"/>
                  </a:cubicBezTo>
                  <a:cubicBezTo>
                    <a:pt x="1564547" y="1112939"/>
                    <a:pt x="845191" y="1479258"/>
                    <a:pt x="125835" y="1845578"/>
                  </a:cubicBezTo>
                </a:path>
              </a:pathLst>
            </a:custGeom>
            <a:noFill/>
            <a:ln w="31750">
              <a:prstDash val="dash"/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  <a:ea typeface="+mj-ea"/>
              </a:endParaRPr>
            </a:p>
          </p:txBody>
        </p:sp>
        <p:sp>
          <p:nvSpPr>
            <p:cNvPr id="199" name="フリーフォーム: 図形 198">
              <a:extLst>
                <a:ext uri="{FF2B5EF4-FFF2-40B4-BE49-F238E27FC236}">
                  <a16:creationId xmlns:a16="http://schemas.microsoft.com/office/drawing/2014/main" id="{E287D82C-F0C2-1ACC-FA91-F43489CDD482}"/>
                </a:ext>
              </a:extLst>
            </p:cNvPr>
            <p:cNvSpPr/>
            <p:nvPr/>
          </p:nvSpPr>
          <p:spPr>
            <a:xfrm rot="18371936">
              <a:off x="6799453" y="1603559"/>
              <a:ext cx="285394" cy="1004001"/>
            </a:xfrm>
            <a:custGeom>
              <a:avLst/>
              <a:gdLst>
                <a:gd name="connsiteX0" fmla="*/ 0 w 1544021"/>
                <a:gd name="connsiteY0" fmla="*/ 0 h 1845578"/>
                <a:gd name="connsiteX1" fmla="*/ 1543574 w 1544021"/>
                <a:gd name="connsiteY1" fmla="*/ 805343 h 1845578"/>
                <a:gd name="connsiteX2" fmla="*/ 125835 w 1544021"/>
                <a:gd name="connsiteY2" fmla="*/ 1845578 h 184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4021" h="1845578">
                  <a:moveTo>
                    <a:pt x="0" y="0"/>
                  </a:moveTo>
                  <a:cubicBezTo>
                    <a:pt x="761300" y="248873"/>
                    <a:pt x="1522601" y="497747"/>
                    <a:pt x="1543574" y="805343"/>
                  </a:cubicBezTo>
                  <a:cubicBezTo>
                    <a:pt x="1564547" y="1112939"/>
                    <a:pt x="845191" y="1479258"/>
                    <a:pt x="125835" y="1845578"/>
                  </a:cubicBezTo>
                </a:path>
              </a:pathLst>
            </a:custGeom>
            <a:noFill/>
            <a:ln w="31750">
              <a:prstDash val="dash"/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  <a:ea typeface="+mj-ea"/>
              </a:endParaRPr>
            </a:p>
          </p:txBody>
        </p:sp>
        <p:sp>
          <p:nvSpPr>
            <p:cNvPr id="200" name="フリーフォーム: 図形 199">
              <a:extLst>
                <a:ext uri="{FF2B5EF4-FFF2-40B4-BE49-F238E27FC236}">
                  <a16:creationId xmlns:a16="http://schemas.microsoft.com/office/drawing/2014/main" id="{A91A648B-863A-25F1-39DB-500AD827FDD5}"/>
                </a:ext>
              </a:extLst>
            </p:cNvPr>
            <p:cNvSpPr/>
            <p:nvPr/>
          </p:nvSpPr>
          <p:spPr>
            <a:xfrm rot="18371936">
              <a:off x="6667485" y="1717543"/>
              <a:ext cx="285394" cy="1004001"/>
            </a:xfrm>
            <a:custGeom>
              <a:avLst/>
              <a:gdLst>
                <a:gd name="connsiteX0" fmla="*/ 0 w 1544021"/>
                <a:gd name="connsiteY0" fmla="*/ 0 h 1845578"/>
                <a:gd name="connsiteX1" fmla="*/ 1543574 w 1544021"/>
                <a:gd name="connsiteY1" fmla="*/ 805343 h 1845578"/>
                <a:gd name="connsiteX2" fmla="*/ 125835 w 1544021"/>
                <a:gd name="connsiteY2" fmla="*/ 1845578 h 184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4021" h="1845578">
                  <a:moveTo>
                    <a:pt x="0" y="0"/>
                  </a:moveTo>
                  <a:cubicBezTo>
                    <a:pt x="761300" y="248873"/>
                    <a:pt x="1522601" y="497747"/>
                    <a:pt x="1543574" y="805343"/>
                  </a:cubicBezTo>
                  <a:cubicBezTo>
                    <a:pt x="1564547" y="1112939"/>
                    <a:pt x="845191" y="1479258"/>
                    <a:pt x="125835" y="1845578"/>
                  </a:cubicBezTo>
                </a:path>
              </a:pathLst>
            </a:custGeom>
            <a:noFill/>
            <a:ln w="31750">
              <a:prstDash val="dash"/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  <a:ea typeface="+mj-ea"/>
              </a:endParaRPr>
            </a:p>
          </p:txBody>
        </p:sp>
        <p:sp>
          <p:nvSpPr>
            <p:cNvPr id="201" name="フリーフォーム: 図形 200">
              <a:extLst>
                <a:ext uri="{FF2B5EF4-FFF2-40B4-BE49-F238E27FC236}">
                  <a16:creationId xmlns:a16="http://schemas.microsoft.com/office/drawing/2014/main" id="{A4F43516-F3D7-6A9B-6F82-A197FDF1C853}"/>
                </a:ext>
              </a:extLst>
            </p:cNvPr>
            <p:cNvSpPr/>
            <p:nvPr/>
          </p:nvSpPr>
          <p:spPr>
            <a:xfrm>
              <a:off x="3903262" y="5003425"/>
              <a:ext cx="2041632" cy="443467"/>
            </a:xfrm>
            <a:custGeom>
              <a:avLst/>
              <a:gdLst>
                <a:gd name="connsiteX0" fmla="*/ 1911350 w 1911350"/>
                <a:gd name="connsiteY0" fmla="*/ 273050 h 406607"/>
                <a:gd name="connsiteX1" fmla="*/ 1143000 w 1911350"/>
                <a:gd name="connsiteY1" fmla="*/ 393700 h 406607"/>
                <a:gd name="connsiteX2" fmla="*/ 0 w 1911350"/>
                <a:gd name="connsiteY2" fmla="*/ 0 h 40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1350" h="406607">
                  <a:moveTo>
                    <a:pt x="1911350" y="273050"/>
                  </a:moveTo>
                  <a:cubicBezTo>
                    <a:pt x="1686454" y="356129"/>
                    <a:pt x="1461558" y="439208"/>
                    <a:pt x="1143000" y="393700"/>
                  </a:cubicBezTo>
                  <a:cubicBezTo>
                    <a:pt x="824442" y="348192"/>
                    <a:pt x="412221" y="174096"/>
                    <a:pt x="0" y="0"/>
                  </a:cubicBezTo>
                </a:path>
              </a:pathLst>
            </a:custGeom>
            <a:noFill/>
            <a:ln w="95250">
              <a:solidFill>
                <a:srgbClr val="00B0F0"/>
              </a:solidFill>
              <a:tailEnd type="non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  <a:ea typeface="+mj-ea"/>
              </a:endParaRPr>
            </a:p>
          </p:txBody>
        </p:sp>
        <p:cxnSp>
          <p:nvCxnSpPr>
            <p:cNvPr id="202" name="直線コネクタ 201">
              <a:extLst>
                <a:ext uri="{FF2B5EF4-FFF2-40B4-BE49-F238E27FC236}">
                  <a16:creationId xmlns:a16="http://schemas.microsoft.com/office/drawing/2014/main" id="{EC487F13-99DF-07B5-62A0-DADCE3EE93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2194" y="4554331"/>
              <a:ext cx="1161175" cy="753247"/>
            </a:xfrm>
            <a:prstGeom prst="line">
              <a:avLst/>
            </a:prstGeom>
            <a:ln w="952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フリーフォーム: 図形 202">
              <a:extLst>
                <a:ext uri="{FF2B5EF4-FFF2-40B4-BE49-F238E27FC236}">
                  <a16:creationId xmlns:a16="http://schemas.microsoft.com/office/drawing/2014/main" id="{1AC91EFD-7C40-5209-AA30-BAB25694F442}"/>
                </a:ext>
              </a:extLst>
            </p:cNvPr>
            <p:cNvSpPr/>
            <p:nvPr/>
          </p:nvSpPr>
          <p:spPr>
            <a:xfrm rot="16426330">
              <a:off x="6855444" y="3295250"/>
              <a:ext cx="1584433" cy="1028049"/>
            </a:xfrm>
            <a:custGeom>
              <a:avLst/>
              <a:gdLst>
                <a:gd name="connsiteX0" fmla="*/ 1911350 w 1911350"/>
                <a:gd name="connsiteY0" fmla="*/ 273050 h 406607"/>
                <a:gd name="connsiteX1" fmla="*/ 1143000 w 1911350"/>
                <a:gd name="connsiteY1" fmla="*/ 393700 h 406607"/>
                <a:gd name="connsiteX2" fmla="*/ 0 w 1911350"/>
                <a:gd name="connsiteY2" fmla="*/ 0 h 40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1350" h="406607">
                  <a:moveTo>
                    <a:pt x="1911350" y="273050"/>
                  </a:moveTo>
                  <a:cubicBezTo>
                    <a:pt x="1686454" y="356129"/>
                    <a:pt x="1461558" y="439208"/>
                    <a:pt x="1143000" y="393700"/>
                  </a:cubicBezTo>
                  <a:cubicBezTo>
                    <a:pt x="824442" y="348192"/>
                    <a:pt x="412221" y="174096"/>
                    <a:pt x="0" y="0"/>
                  </a:cubicBezTo>
                </a:path>
              </a:pathLst>
            </a:custGeom>
            <a:noFill/>
            <a:ln w="95250">
              <a:solidFill>
                <a:srgbClr val="00B0F0"/>
              </a:solidFill>
              <a:tailEnd type="non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  <a:ea typeface="+mj-ea"/>
              </a:endParaRPr>
            </a:p>
          </p:txBody>
        </p:sp>
        <p:sp>
          <p:nvSpPr>
            <p:cNvPr id="204" name="フリーフォーム: 図形 203">
              <a:extLst>
                <a:ext uri="{FF2B5EF4-FFF2-40B4-BE49-F238E27FC236}">
                  <a16:creationId xmlns:a16="http://schemas.microsoft.com/office/drawing/2014/main" id="{2D6BDFDA-F4EE-F825-F607-531951FCF270}"/>
                </a:ext>
              </a:extLst>
            </p:cNvPr>
            <p:cNvSpPr/>
            <p:nvPr/>
          </p:nvSpPr>
          <p:spPr>
            <a:xfrm rot="16426330">
              <a:off x="6115957" y="3942670"/>
              <a:ext cx="1390143" cy="815595"/>
            </a:xfrm>
            <a:custGeom>
              <a:avLst/>
              <a:gdLst>
                <a:gd name="connsiteX0" fmla="*/ 1911350 w 1911350"/>
                <a:gd name="connsiteY0" fmla="*/ 273050 h 406607"/>
                <a:gd name="connsiteX1" fmla="*/ 1143000 w 1911350"/>
                <a:gd name="connsiteY1" fmla="*/ 393700 h 406607"/>
                <a:gd name="connsiteX2" fmla="*/ 0 w 1911350"/>
                <a:gd name="connsiteY2" fmla="*/ 0 h 40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1350" h="406607">
                  <a:moveTo>
                    <a:pt x="1911350" y="273050"/>
                  </a:moveTo>
                  <a:cubicBezTo>
                    <a:pt x="1686454" y="356129"/>
                    <a:pt x="1461558" y="439208"/>
                    <a:pt x="1143000" y="393700"/>
                  </a:cubicBezTo>
                  <a:cubicBezTo>
                    <a:pt x="824442" y="348192"/>
                    <a:pt x="412221" y="174096"/>
                    <a:pt x="0" y="0"/>
                  </a:cubicBezTo>
                </a:path>
              </a:pathLst>
            </a:custGeom>
            <a:noFill/>
            <a:ln w="95250">
              <a:solidFill>
                <a:srgbClr val="00B0F0"/>
              </a:solidFill>
              <a:tailEnd type="non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  <a:ea typeface="+mj-ea"/>
              </a:endParaRPr>
            </a:p>
          </p:txBody>
        </p:sp>
        <p:pic>
          <p:nvPicPr>
            <p:cNvPr id="205" name="図 204">
              <a:extLst>
                <a:ext uri="{FF2B5EF4-FFF2-40B4-BE49-F238E27FC236}">
                  <a16:creationId xmlns:a16="http://schemas.microsoft.com/office/drawing/2014/main" id="{70DF95D6-6DE7-FAE3-6B6D-4F6C2A5B9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55" r="4043"/>
            <a:stretch/>
          </p:blipFill>
          <p:spPr>
            <a:xfrm>
              <a:off x="5898450" y="4856094"/>
              <a:ext cx="712212" cy="542138"/>
            </a:xfrm>
            <a:prstGeom prst="rect">
              <a:avLst/>
            </a:prstGeom>
            <a:ln w="50800">
              <a:noFill/>
            </a:ln>
          </p:spPr>
        </p:pic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C38ED072-77A0-4608-DA68-1E310C12EFAA}"/>
                </a:ext>
              </a:extLst>
            </p:cNvPr>
            <p:cNvSpPr txBox="1"/>
            <p:nvPr/>
          </p:nvSpPr>
          <p:spPr>
            <a:xfrm>
              <a:off x="7827762" y="2511357"/>
              <a:ext cx="1377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800" b="1" dirty="0">
                  <a:latin typeface="+mj-lt"/>
                  <a:ea typeface="+mj-ea"/>
                </a:rPr>
                <a:t>Antenna</a:t>
              </a:r>
            </a:p>
            <a:p>
              <a:pPr algn="ctr"/>
              <a:r>
                <a:rPr kumimoji="1" lang="en-US" altLang="ja-JP" sz="1800" b="1" dirty="0">
                  <a:latin typeface="+mj-lt"/>
                  <a:ea typeface="+mj-ea"/>
                </a:rPr>
                <a:t>Integration</a:t>
              </a:r>
            </a:p>
          </p:txBody>
        </p:sp>
        <p:sp>
          <p:nvSpPr>
            <p:cNvPr id="210" name="テキスト ボックス 209">
              <a:extLst>
                <a:ext uri="{FF2B5EF4-FFF2-40B4-BE49-F238E27FC236}">
                  <a16:creationId xmlns:a16="http://schemas.microsoft.com/office/drawing/2014/main" id="{6AFAD603-03EF-C54E-4AB0-F1CF6DC6D4E2}"/>
                </a:ext>
              </a:extLst>
            </p:cNvPr>
            <p:cNvSpPr txBox="1"/>
            <p:nvPr/>
          </p:nvSpPr>
          <p:spPr>
            <a:xfrm>
              <a:off x="3594783" y="1655136"/>
              <a:ext cx="20537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800" b="1" dirty="0">
                  <a:solidFill>
                    <a:srgbClr val="FF0000"/>
                  </a:solidFill>
                  <a:latin typeface="+mj-lt"/>
                  <a:ea typeface="+mj-ea"/>
                </a:rPr>
                <a:t>More than Moore</a:t>
              </a:r>
            </a:p>
            <a:p>
              <a:pPr algn="ctr"/>
              <a:r>
                <a:rPr kumimoji="1" lang="en-US" altLang="ja-JP" b="1" dirty="0">
                  <a:latin typeface="+mj-lt"/>
                  <a:ea typeface="+mj-ea"/>
                </a:rPr>
                <a:t>Speed/Linearity/Noise</a:t>
              </a:r>
            </a:p>
            <a:p>
              <a:pPr algn="ctr"/>
              <a:endParaRPr kumimoji="1" lang="en-US" altLang="ja-JP" sz="1200" b="1" dirty="0">
                <a:latin typeface="+mj-lt"/>
                <a:ea typeface="+mj-ea"/>
              </a:endParaRPr>
            </a:p>
          </p:txBody>
        </p:sp>
        <p:sp>
          <p:nvSpPr>
            <p:cNvPr id="211" name="テキスト ボックス 210">
              <a:extLst>
                <a:ext uri="{FF2B5EF4-FFF2-40B4-BE49-F238E27FC236}">
                  <a16:creationId xmlns:a16="http://schemas.microsoft.com/office/drawing/2014/main" id="{AE52FE43-6822-5986-5840-8444E670AF58}"/>
                </a:ext>
              </a:extLst>
            </p:cNvPr>
            <p:cNvSpPr txBox="1"/>
            <p:nvPr/>
          </p:nvSpPr>
          <p:spPr>
            <a:xfrm>
              <a:off x="3725825" y="5771258"/>
              <a:ext cx="1452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800" b="1" dirty="0">
                  <a:latin typeface="+mj-lt"/>
                  <a:ea typeface="+mj-ea"/>
                </a:rPr>
                <a:t>Smart-DPD</a:t>
              </a:r>
              <a:r>
                <a:rPr kumimoji="1" lang="en-US" altLang="ja-JP" b="1" dirty="0">
                  <a:latin typeface="+mj-lt"/>
                  <a:ea typeface="+mj-ea"/>
                </a:rPr>
                <a:t> </a:t>
              </a:r>
            </a:p>
          </p:txBody>
        </p:sp>
        <p:sp>
          <p:nvSpPr>
            <p:cNvPr id="212" name="テキスト ボックス 211">
              <a:extLst>
                <a:ext uri="{FF2B5EF4-FFF2-40B4-BE49-F238E27FC236}">
                  <a16:creationId xmlns:a16="http://schemas.microsoft.com/office/drawing/2014/main" id="{7A3FFB43-7E66-8A86-2455-F080BB837629}"/>
                </a:ext>
              </a:extLst>
            </p:cNvPr>
            <p:cNvSpPr txBox="1"/>
            <p:nvPr/>
          </p:nvSpPr>
          <p:spPr>
            <a:xfrm>
              <a:off x="3894200" y="6102475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+mj-lt"/>
                  <a:ea typeface="+mj-ea"/>
                </a:rPr>
                <a:t>Algorithm </a:t>
              </a:r>
              <a:endParaRPr kumimoji="1" lang="ja-JP" altLang="en-US" b="1" dirty="0">
                <a:latin typeface="+mj-lt"/>
                <a:ea typeface="+mj-ea"/>
              </a:endParaRPr>
            </a:p>
          </p:txBody>
        </p:sp>
        <p:sp>
          <p:nvSpPr>
            <p:cNvPr id="215" name="テキスト ボックス 214">
              <a:extLst>
                <a:ext uri="{FF2B5EF4-FFF2-40B4-BE49-F238E27FC236}">
                  <a16:creationId xmlns:a16="http://schemas.microsoft.com/office/drawing/2014/main" id="{7FD68229-D89F-702D-F3B1-9C744C723F00}"/>
                </a:ext>
              </a:extLst>
            </p:cNvPr>
            <p:cNvSpPr txBox="1"/>
            <p:nvPr/>
          </p:nvSpPr>
          <p:spPr>
            <a:xfrm>
              <a:off x="432913" y="3562914"/>
              <a:ext cx="17443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latin typeface="+mj-lt"/>
                  <a:ea typeface="+mj-ea"/>
                </a:rPr>
                <a:t>Dense Integration/</a:t>
              </a:r>
            </a:p>
            <a:p>
              <a:pPr algn="ctr"/>
              <a:r>
                <a:rPr kumimoji="1" lang="en-US" altLang="ja-JP" b="1" dirty="0">
                  <a:latin typeface="+mj-lt"/>
                  <a:ea typeface="+mj-ea"/>
                </a:rPr>
                <a:t>Speed/Power</a:t>
              </a:r>
              <a:endParaRPr kumimoji="1" lang="en-US" altLang="ja-JP" sz="1200" b="1" dirty="0">
                <a:latin typeface="+mj-lt"/>
                <a:ea typeface="+mj-ea"/>
              </a:endParaRP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DD29F94-DC5A-07EB-CEA2-15A5B49400F3}"/>
              </a:ext>
            </a:extLst>
          </p:cNvPr>
          <p:cNvSpPr txBox="1"/>
          <p:nvPr/>
        </p:nvSpPr>
        <p:spPr>
          <a:xfrm>
            <a:off x="2275357" y="2558525"/>
            <a:ext cx="1492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800" b="1" dirty="0">
                <a:solidFill>
                  <a:srgbClr val="FF0000"/>
                </a:solidFill>
                <a:latin typeface="+mj-lt"/>
                <a:ea typeface="+mj-ea"/>
              </a:rPr>
              <a:t>More Moore</a:t>
            </a:r>
          </a:p>
          <a:p>
            <a:pPr algn="ctr"/>
            <a:r>
              <a:rPr kumimoji="1" lang="en-US" altLang="ja-JP" b="1" dirty="0">
                <a:latin typeface="+mj-lt"/>
                <a:ea typeface="+mj-ea"/>
              </a:rPr>
              <a:t>Speed/Power</a:t>
            </a:r>
            <a:endParaRPr kumimoji="1" lang="en-US" altLang="ja-JP" sz="1100" b="1" dirty="0">
              <a:latin typeface="+mj-lt"/>
              <a:ea typeface="+mj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2DD299-0BBA-D26B-C2FE-1AA46F3754A6}"/>
              </a:ext>
            </a:extLst>
          </p:cNvPr>
          <p:cNvSpPr txBox="1"/>
          <p:nvPr/>
        </p:nvSpPr>
        <p:spPr>
          <a:xfrm>
            <a:off x="429652" y="3246911"/>
            <a:ext cx="178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800" b="1" dirty="0">
                <a:solidFill>
                  <a:srgbClr val="FF0000"/>
                </a:solidFill>
                <a:latin typeface="+mj-lt"/>
                <a:ea typeface="+mj-ea"/>
              </a:rPr>
              <a:t>Beyond CMOS</a:t>
            </a:r>
            <a:endParaRPr kumimoji="1" lang="en-US" altLang="ja-JP" sz="1200" b="1" dirty="0">
              <a:solidFill>
                <a:srgbClr val="FF0000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8179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D7F7BD2D-13D0-8A11-8A03-1B28CFAFFC56}"/>
              </a:ext>
            </a:extLst>
          </p:cNvPr>
          <p:cNvGrpSpPr/>
          <p:nvPr/>
        </p:nvGrpSpPr>
        <p:grpSpPr>
          <a:xfrm>
            <a:off x="2102580" y="2258843"/>
            <a:ext cx="4977642" cy="1205785"/>
            <a:chOff x="1989232" y="949613"/>
            <a:chExt cx="4977642" cy="1205785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52AEA12A-8435-5DB7-5A6D-49457C5210F9}"/>
                </a:ext>
              </a:extLst>
            </p:cNvPr>
            <p:cNvCxnSpPr/>
            <p:nvPr/>
          </p:nvCxnSpPr>
          <p:spPr>
            <a:xfrm flipV="1">
              <a:off x="5211763" y="2135074"/>
              <a:ext cx="1727517" cy="203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CA67F340-5F54-97A3-5602-91564DD73A1D}"/>
                </a:ext>
              </a:extLst>
            </p:cNvPr>
            <p:cNvGrpSpPr/>
            <p:nvPr/>
          </p:nvGrpSpPr>
          <p:grpSpPr>
            <a:xfrm>
              <a:off x="1989232" y="949613"/>
              <a:ext cx="4977642" cy="1198837"/>
              <a:chOff x="1989232" y="949613"/>
              <a:chExt cx="4977642" cy="1198837"/>
            </a:xfrm>
          </p:grpSpPr>
          <p:sp>
            <p:nvSpPr>
              <p:cNvPr id="17" name="フリーフォーム: 図形 16">
                <a:extLst>
                  <a:ext uri="{FF2B5EF4-FFF2-40B4-BE49-F238E27FC236}">
                    <a16:creationId xmlns:a16="http://schemas.microsoft.com/office/drawing/2014/main" id="{4076AD5B-ECB2-4D3D-4B4C-DBC0F056EE3E}"/>
                  </a:ext>
                </a:extLst>
              </p:cNvPr>
              <p:cNvSpPr/>
              <p:nvPr/>
            </p:nvSpPr>
            <p:spPr>
              <a:xfrm>
                <a:off x="1989232" y="949613"/>
                <a:ext cx="4901025" cy="1198837"/>
              </a:xfrm>
              <a:custGeom>
                <a:avLst/>
                <a:gdLst>
                  <a:gd name="connsiteX0" fmla="*/ 4511040 w 4511040"/>
                  <a:gd name="connsiteY0" fmla="*/ 1170026 h 1225369"/>
                  <a:gd name="connsiteX1" fmla="*/ 4348480 w 4511040"/>
                  <a:gd name="connsiteY1" fmla="*/ 1139546 h 1225369"/>
                  <a:gd name="connsiteX2" fmla="*/ 2570480 w 4511040"/>
                  <a:gd name="connsiteY2" fmla="*/ 1159866 h 1225369"/>
                  <a:gd name="connsiteX3" fmla="*/ 1889760 w 4511040"/>
                  <a:gd name="connsiteY3" fmla="*/ 184506 h 1225369"/>
                  <a:gd name="connsiteX4" fmla="*/ 0 w 4511040"/>
                  <a:gd name="connsiteY4" fmla="*/ 1626 h 1225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11040" h="1225369">
                    <a:moveTo>
                      <a:pt x="4511040" y="1170026"/>
                    </a:moveTo>
                    <a:lnTo>
                      <a:pt x="4348480" y="1139546"/>
                    </a:lnTo>
                    <a:cubicBezTo>
                      <a:pt x="4025053" y="1137853"/>
                      <a:pt x="2980267" y="1319039"/>
                      <a:pt x="2570480" y="1159866"/>
                    </a:cubicBezTo>
                    <a:cubicBezTo>
                      <a:pt x="2160693" y="1000693"/>
                      <a:pt x="2318173" y="377546"/>
                      <a:pt x="1889760" y="184506"/>
                    </a:cubicBezTo>
                    <a:cubicBezTo>
                      <a:pt x="1461347" y="-8534"/>
                      <a:pt x="730673" y="-3454"/>
                      <a:pt x="0" y="1626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F03E0366-3722-8B18-0453-BCDCEE784386}"/>
                  </a:ext>
                </a:extLst>
              </p:cNvPr>
              <p:cNvSpPr/>
              <p:nvPr/>
            </p:nvSpPr>
            <p:spPr>
              <a:xfrm>
                <a:off x="5448300" y="2009858"/>
                <a:ext cx="1518574" cy="117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52" y="346295"/>
            <a:ext cx="8388890" cy="661141"/>
          </a:xfrm>
        </p:spPr>
        <p:txBody>
          <a:bodyPr>
            <a:normAutofit/>
          </a:bodyPr>
          <a:lstStyle/>
          <a:p>
            <a:pPr algn="ctr"/>
            <a:r>
              <a:rPr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Chirality of CNT</a:t>
            </a:r>
            <a:endParaRPr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2A41D07-1A6F-3AF8-95DB-73B8756F353B}"/>
              </a:ext>
            </a:extLst>
          </p:cNvPr>
          <p:cNvSpPr txBox="1"/>
          <p:nvPr/>
        </p:nvSpPr>
        <p:spPr>
          <a:xfrm>
            <a:off x="2893908" y="5459309"/>
            <a:ext cx="5968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P.G Collins et.al.(IBM)</a:t>
            </a:r>
            <a:r>
              <a:rPr lang="ja-JP" altLang="en-US" sz="1600" dirty="0"/>
              <a:t>　</a:t>
            </a:r>
            <a:r>
              <a:rPr lang="en-US" altLang="ja-JP" sz="1600" dirty="0"/>
              <a:t>Science</a:t>
            </a:r>
            <a:r>
              <a:rPr lang="ja-JP" altLang="en-US" sz="1600" dirty="0"/>
              <a:t> </a:t>
            </a:r>
            <a:r>
              <a:rPr lang="en-US" altLang="ja-JP" sz="1600" dirty="0"/>
              <a:t>292,</a:t>
            </a:r>
            <a:r>
              <a:rPr lang="ja-JP" altLang="en-US" sz="1600" dirty="0"/>
              <a:t> </a:t>
            </a:r>
            <a:r>
              <a:rPr lang="en-US" altLang="ja-JP" sz="1600" dirty="0"/>
              <a:t>706</a:t>
            </a:r>
            <a:r>
              <a:rPr lang="ja-JP" altLang="en-US" sz="1600" dirty="0"/>
              <a:t> </a:t>
            </a:r>
            <a:r>
              <a:rPr lang="en-US" altLang="ja-JP" sz="1600" dirty="0"/>
              <a:t>(2001)</a:t>
            </a:r>
            <a:endParaRPr lang="ja-JP" altLang="en-US" sz="16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0906635-EAB3-E5E7-7A1B-2483858B6C3C}"/>
              </a:ext>
            </a:extLst>
          </p:cNvPr>
          <p:cNvSpPr txBox="1"/>
          <p:nvPr/>
        </p:nvSpPr>
        <p:spPr>
          <a:xfrm>
            <a:off x="1465891" y="4406087"/>
            <a:ext cx="607409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What happens when applying large bias.</a:t>
            </a:r>
          </a:p>
          <a:p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Metallic part           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→　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Breakdown occur. </a:t>
            </a:r>
          </a:p>
          <a:p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Semiconductor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part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→　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Keep the same nature.</a:t>
            </a:r>
            <a:endParaRPr lang="en-US" altLang="ja-JP" sz="1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328D02-9BEF-7094-CC6B-A1DC27981C34}"/>
              </a:ext>
            </a:extLst>
          </p:cNvPr>
          <p:cNvSpPr/>
          <p:nvPr/>
        </p:nvSpPr>
        <p:spPr>
          <a:xfrm>
            <a:off x="2125663" y="1606410"/>
            <a:ext cx="4917440" cy="1859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3B3063B-13C6-D297-C1BF-B8ECA676E19D}"/>
              </a:ext>
            </a:extLst>
          </p:cNvPr>
          <p:cNvCxnSpPr/>
          <p:nvPr/>
        </p:nvCxnSpPr>
        <p:spPr>
          <a:xfrm>
            <a:off x="6118543" y="3546970"/>
            <a:ext cx="9245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FF1F552-394B-F59F-845C-19E042BBC4F7}"/>
              </a:ext>
            </a:extLst>
          </p:cNvPr>
          <p:cNvSpPr txBox="1"/>
          <p:nvPr/>
        </p:nvSpPr>
        <p:spPr>
          <a:xfrm>
            <a:off x="7070697" y="3362304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Vg</a:t>
            </a:r>
            <a:r>
              <a:rPr kumimoji="1" lang="ja-JP" altLang="en-US" b="1" dirty="0"/>
              <a:t>［Ｖ］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F59376A-3CCF-A5B8-81FB-FC2B67E25E44}"/>
              </a:ext>
            </a:extLst>
          </p:cNvPr>
          <p:cNvSpPr txBox="1"/>
          <p:nvPr/>
        </p:nvSpPr>
        <p:spPr>
          <a:xfrm rot="16200000">
            <a:off x="884267" y="2284282"/>
            <a:ext cx="159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Conductivity</a:t>
            </a:r>
          </a:p>
          <a:p>
            <a:pPr algn="ctr"/>
            <a:r>
              <a:rPr kumimoji="1" lang="en-US" altLang="ja-JP" b="1" dirty="0"/>
              <a:t>[Siemens]</a:t>
            </a:r>
            <a:endParaRPr kumimoji="1" lang="ja-JP" altLang="en-US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267964D-8D63-07ED-4794-AC735F581F60}"/>
              </a:ext>
            </a:extLst>
          </p:cNvPr>
          <p:cNvSpPr txBox="1"/>
          <p:nvPr/>
        </p:nvSpPr>
        <p:spPr>
          <a:xfrm>
            <a:off x="4259263" y="3407002"/>
            <a:ext cx="833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0</a:t>
            </a:r>
            <a:endParaRPr kumimoji="1" lang="ja-JP" altLang="en-US" b="1" dirty="0"/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68CA7A59-09FA-00A6-FFF3-15DFCE2914A7}"/>
              </a:ext>
            </a:extLst>
          </p:cNvPr>
          <p:cNvSpPr/>
          <p:nvPr/>
        </p:nvSpPr>
        <p:spPr>
          <a:xfrm>
            <a:off x="2135823" y="1701206"/>
            <a:ext cx="4934874" cy="1200330"/>
          </a:xfrm>
          <a:custGeom>
            <a:avLst/>
            <a:gdLst>
              <a:gd name="connsiteX0" fmla="*/ 4511040 w 4511040"/>
              <a:gd name="connsiteY0" fmla="*/ 1170026 h 1225369"/>
              <a:gd name="connsiteX1" fmla="*/ 4348480 w 4511040"/>
              <a:gd name="connsiteY1" fmla="*/ 1139546 h 1225369"/>
              <a:gd name="connsiteX2" fmla="*/ 2570480 w 4511040"/>
              <a:gd name="connsiteY2" fmla="*/ 1159866 h 1225369"/>
              <a:gd name="connsiteX3" fmla="*/ 1889760 w 4511040"/>
              <a:gd name="connsiteY3" fmla="*/ 184506 h 1225369"/>
              <a:gd name="connsiteX4" fmla="*/ 0 w 4511040"/>
              <a:gd name="connsiteY4" fmla="*/ 1626 h 122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1040" h="1225369">
                <a:moveTo>
                  <a:pt x="4511040" y="1170026"/>
                </a:moveTo>
                <a:lnTo>
                  <a:pt x="4348480" y="1139546"/>
                </a:lnTo>
                <a:cubicBezTo>
                  <a:pt x="4025053" y="1137853"/>
                  <a:pt x="2980267" y="1319039"/>
                  <a:pt x="2570480" y="1159866"/>
                </a:cubicBezTo>
                <a:cubicBezTo>
                  <a:pt x="2160693" y="1000693"/>
                  <a:pt x="2318173" y="377546"/>
                  <a:pt x="1889760" y="184506"/>
                </a:cubicBezTo>
                <a:cubicBezTo>
                  <a:pt x="1461347" y="-8534"/>
                  <a:pt x="730673" y="-3454"/>
                  <a:pt x="0" y="162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990CDE9-AC0C-169F-EBB9-8FCD3F52ADC9}"/>
              </a:ext>
            </a:extLst>
          </p:cNvPr>
          <p:cNvSpPr txBox="1"/>
          <p:nvPr/>
        </p:nvSpPr>
        <p:spPr>
          <a:xfrm>
            <a:off x="5113973" y="1860739"/>
            <a:ext cx="355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Before</a:t>
            </a:r>
          </a:p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Metallic Nature 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→　</a:t>
            </a:r>
            <a:r>
              <a:rPr lang="en-US" altLang="ja-JP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Normally-On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DBCEBDD0-E74D-6626-119B-25427DECB087}"/>
              </a:ext>
            </a:extLst>
          </p:cNvPr>
          <p:cNvSpPr/>
          <p:nvPr/>
        </p:nvSpPr>
        <p:spPr>
          <a:xfrm>
            <a:off x="4871208" y="2545892"/>
            <a:ext cx="2354775" cy="53367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2B4AF71-FBB8-FCF5-2A82-F329CBDADCA4}"/>
              </a:ext>
            </a:extLst>
          </p:cNvPr>
          <p:cNvSpPr txBox="1"/>
          <p:nvPr/>
        </p:nvSpPr>
        <p:spPr>
          <a:xfrm>
            <a:off x="2148587" y="2876284"/>
            <a:ext cx="4249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After</a:t>
            </a:r>
          </a:p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Semiconductor Nature 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→　</a:t>
            </a:r>
            <a:r>
              <a:rPr lang="en-US" altLang="ja-JP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Normally Off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27C89B01-4BE8-226C-D92F-42AA7B8EBD3F}"/>
              </a:ext>
            </a:extLst>
          </p:cNvPr>
          <p:cNvCxnSpPr>
            <a:cxnSpLocks/>
          </p:cNvCxnSpPr>
          <p:nvPr/>
        </p:nvCxnSpPr>
        <p:spPr>
          <a:xfrm flipV="1">
            <a:off x="3036801" y="2440712"/>
            <a:ext cx="1186935" cy="668145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3C9CE00C-AAFB-B04D-CE93-A937E8F9A68B}"/>
              </a:ext>
            </a:extLst>
          </p:cNvPr>
          <p:cNvCxnSpPr>
            <a:cxnSpLocks/>
          </p:cNvCxnSpPr>
          <p:nvPr/>
        </p:nvCxnSpPr>
        <p:spPr>
          <a:xfrm flipH="1">
            <a:off x="4677093" y="2238681"/>
            <a:ext cx="563766" cy="301459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21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52" y="346295"/>
            <a:ext cx="8388890" cy="661141"/>
          </a:xfrm>
        </p:spPr>
        <p:txBody>
          <a:bodyPr>
            <a:normAutofit/>
          </a:bodyPr>
          <a:lstStyle/>
          <a:p>
            <a:pPr algn="ctr"/>
            <a:r>
              <a:rPr lang="en-US" altLang="ja-JP" sz="28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FinFET</a:t>
            </a:r>
            <a:r>
              <a:rPr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, Nano-Wire and Gate All Around</a:t>
            </a:r>
            <a:endParaRPr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7D4F8C7-0D47-5BBD-E78F-DE8BF4C01B47}"/>
              </a:ext>
            </a:extLst>
          </p:cNvPr>
          <p:cNvSpPr txBox="1"/>
          <p:nvPr/>
        </p:nvSpPr>
        <p:spPr>
          <a:xfrm>
            <a:off x="1196020" y="1068103"/>
            <a:ext cx="86594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FinFET</a:t>
            </a:r>
            <a:endParaRPr lang="en-US" altLang="ja-JP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496B26F-3F57-71AC-ED35-AF6EF018538E}"/>
              </a:ext>
            </a:extLst>
          </p:cNvPr>
          <p:cNvGrpSpPr/>
          <p:nvPr/>
        </p:nvGrpSpPr>
        <p:grpSpPr>
          <a:xfrm>
            <a:off x="367326" y="2040469"/>
            <a:ext cx="2637328" cy="1927014"/>
            <a:chOff x="609602" y="2000585"/>
            <a:chExt cx="2637328" cy="192701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2FF64130-6B4F-9037-9DA3-A0B35C6C4C0A}"/>
                </a:ext>
              </a:extLst>
            </p:cNvPr>
            <p:cNvGrpSpPr/>
            <p:nvPr/>
          </p:nvGrpSpPr>
          <p:grpSpPr>
            <a:xfrm>
              <a:off x="2007254" y="2001845"/>
              <a:ext cx="864133" cy="1288183"/>
              <a:chOff x="6338275" y="4168405"/>
              <a:chExt cx="864133" cy="1288183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15C44161-F63F-7048-2B9D-0E3A0A147DBD}"/>
                  </a:ext>
                </a:extLst>
              </p:cNvPr>
              <p:cNvSpPr/>
              <p:nvPr/>
            </p:nvSpPr>
            <p:spPr>
              <a:xfrm flipH="1">
                <a:off x="6338275" y="4450017"/>
                <a:ext cx="296985" cy="100656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458A57FC-ADB8-54CE-C9A8-3C782D2563EE}"/>
                  </a:ext>
                </a:extLst>
              </p:cNvPr>
              <p:cNvSpPr/>
              <p:nvPr/>
            </p:nvSpPr>
            <p:spPr>
              <a:xfrm flipH="1">
                <a:off x="6905423" y="4450017"/>
                <a:ext cx="296985" cy="100656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A20B6C07-A2B2-D351-F874-8AEAD16BC21E}"/>
                  </a:ext>
                </a:extLst>
              </p:cNvPr>
              <p:cNvSpPr/>
              <p:nvPr/>
            </p:nvSpPr>
            <p:spPr>
              <a:xfrm rot="5400000">
                <a:off x="6260894" y="4812059"/>
                <a:ext cx="1006570" cy="2824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E4B7BAFC-D6D2-A52E-D292-BBBAD6D0BE24}"/>
                  </a:ext>
                </a:extLst>
              </p:cNvPr>
              <p:cNvSpPr/>
              <p:nvPr/>
            </p:nvSpPr>
            <p:spPr>
              <a:xfrm rot="5400000" flipH="1">
                <a:off x="6621848" y="3884832"/>
                <a:ext cx="296985" cy="86413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38647E5-9399-242F-723A-DC9FF4A0E0EE}"/>
                </a:ext>
              </a:extLst>
            </p:cNvPr>
            <p:cNvSpPr/>
            <p:nvPr/>
          </p:nvSpPr>
          <p:spPr>
            <a:xfrm>
              <a:off x="2283392" y="2282026"/>
              <a:ext cx="296226" cy="1607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BB0C9FF-BC1D-53D3-3669-5F143E0A6FCF}"/>
                </a:ext>
              </a:extLst>
            </p:cNvPr>
            <p:cNvSpPr txBox="1"/>
            <p:nvPr/>
          </p:nvSpPr>
          <p:spPr>
            <a:xfrm>
              <a:off x="1830799" y="3370836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Fin-Channel</a:t>
              </a:r>
              <a:endParaRPr kumimoji="1" lang="ja-JP" altLang="en-US" dirty="0"/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9F122636-9CE2-1F40-A166-5BB40F02342E}"/>
                </a:ext>
              </a:extLst>
            </p:cNvPr>
            <p:cNvGrpSpPr/>
            <p:nvPr/>
          </p:nvGrpSpPr>
          <p:grpSpPr>
            <a:xfrm>
              <a:off x="895898" y="2000585"/>
              <a:ext cx="864133" cy="1288183"/>
              <a:chOff x="6338275" y="4168405"/>
              <a:chExt cx="864133" cy="1288183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90256857-A15D-AA87-AE0D-7DCBBE3F0191}"/>
                  </a:ext>
                </a:extLst>
              </p:cNvPr>
              <p:cNvSpPr/>
              <p:nvPr/>
            </p:nvSpPr>
            <p:spPr>
              <a:xfrm flipH="1">
                <a:off x="6338275" y="4450017"/>
                <a:ext cx="296985" cy="100656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1E532086-0A30-FB53-6124-85B4EA93D619}"/>
                  </a:ext>
                </a:extLst>
              </p:cNvPr>
              <p:cNvSpPr/>
              <p:nvPr/>
            </p:nvSpPr>
            <p:spPr>
              <a:xfrm flipH="1">
                <a:off x="6905423" y="4450017"/>
                <a:ext cx="296985" cy="100656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E76F7F3-F223-3442-4E01-BCFE27C5F388}"/>
                  </a:ext>
                </a:extLst>
              </p:cNvPr>
              <p:cNvSpPr/>
              <p:nvPr/>
            </p:nvSpPr>
            <p:spPr>
              <a:xfrm rot="5400000">
                <a:off x="6260894" y="4812059"/>
                <a:ext cx="1006570" cy="2824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A619809D-0652-7AB6-2C27-34B2D742283A}"/>
                  </a:ext>
                </a:extLst>
              </p:cNvPr>
              <p:cNvSpPr/>
              <p:nvPr/>
            </p:nvSpPr>
            <p:spPr>
              <a:xfrm rot="5400000" flipH="1">
                <a:off x="6621848" y="3884832"/>
                <a:ext cx="296985" cy="86413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AC6EA758-7263-6EF1-EBB4-431AF9C51062}"/>
                </a:ext>
              </a:extLst>
            </p:cNvPr>
            <p:cNvSpPr/>
            <p:nvPr/>
          </p:nvSpPr>
          <p:spPr>
            <a:xfrm rot="5400000" flipH="1">
              <a:off x="1256801" y="2237446"/>
              <a:ext cx="1262196" cy="79098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6BAE0BB-EAA3-BA42-9B46-44B03BC6D027}"/>
                </a:ext>
              </a:extLst>
            </p:cNvPr>
            <p:cNvSpPr/>
            <p:nvPr/>
          </p:nvSpPr>
          <p:spPr>
            <a:xfrm>
              <a:off x="1154092" y="2282026"/>
              <a:ext cx="296226" cy="1607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C0DAFD3-E537-C4B1-4D02-963FDA181038}"/>
                </a:ext>
              </a:extLst>
            </p:cNvPr>
            <p:cNvSpPr/>
            <p:nvPr/>
          </p:nvSpPr>
          <p:spPr>
            <a:xfrm rot="5400000">
              <a:off x="1596485" y="2277155"/>
              <a:ext cx="663561" cy="26373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4F92BBFE-40A0-779B-BE19-9D1E1C1147AD}"/>
                </a:ext>
              </a:extLst>
            </p:cNvPr>
            <p:cNvSpPr txBox="1"/>
            <p:nvPr/>
          </p:nvSpPr>
          <p:spPr>
            <a:xfrm>
              <a:off x="1580668" y="2524696"/>
              <a:ext cx="62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Gate</a:t>
              </a:r>
              <a:endParaRPr kumimoji="1" lang="ja-JP" altLang="en-US" dirty="0"/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C642B8C2-1473-B105-BF22-1E81EB3BE7E6}"/>
              </a:ext>
            </a:extLst>
          </p:cNvPr>
          <p:cNvGrpSpPr/>
          <p:nvPr/>
        </p:nvGrpSpPr>
        <p:grpSpPr>
          <a:xfrm>
            <a:off x="4686967" y="2636898"/>
            <a:ext cx="864133" cy="1288183"/>
            <a:chOff x="6338275" y="4168405"/>
            <a:chExt cx="864133" cy="1288183"/>
          </a:xfrm>
        </p:grpSpPr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51607B7D-32BF-7CDD-66CE-B1DF2475AC11}"/>
                </a:ext>
              </a:extLst>
            </p:cNvPr>
            <p:cNvSpPr/>
            <p:nvPr/>
          </p:nvSpPr>
          <p:spPr>
            <a:xfrm flipH="1">
              <a:off x="6338275" y="4450017"/>
              <a:ext cx="296985" cy="10065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53CB503E-295E-B92C-B8D1-22322361988C}"/>
                </a:ext>
              </a:extLst>
            </p:cNvPr>
            <p:cNvSpPr/>
            <p:nvPr/>
          </p:nvSpPr>
          <p:spPr>
            <a:xfrm flipH="1">
              <a:off x="6905423" y="4450017"/>
              <a:ext cx="296985" cy="10065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AF6340FE-BD80-6BFA-6B03-23971B5BF009}"/>
                </a:ext>
              </a:extLst>
            </p:cNvPr>
            <p:cNvSpPr/>
            <p:nvPr/>
          </p:nvSpPr>
          <p:spPr>
            <a:xfrm rot="5400000">
              <a:off x="6260894" y="4812059"/>
              <a:ext cx="1006570" cy="28248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D83596E9-DD21-8BE9-96F3-4E9F0CF69F1D}"/>
                </a:ext>
              </a:extLst>
            </p:cNvPr>
            <p:cNvSpPr/>
            <p:nvPr/>
          </p:nvSpPr>
          <p:spPr>
            <a:xfrm rot="5400000" flipH="1">
              <a:off x="6621848" y="3884832"/>
              <a:ext cx="296985" cy="8641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EE48321-D994-D14A-E4AE-1A94FB48AC84}"/>
              </a:ext>
            </a:extLst>
          </p:cNvPr>
          <p:cNvSpPr/>
          <p:nvPr/>
        </p:nvSpPr>
        <p:spPr>
          <a:xfrm>
            <a:off x="4963105" y="2917079"/>
            <a:ext cx="296226" cy="160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DAFE35C-4869-493D-F4C0-5E36F6002E90}"/>
              </a:ext>
            </a:extLst>
          </p:cNvPr>
          <p:cNvSpPr txBox="1"/>
          <p:nvPr/>
        </p:nvSpPr>
        <p:spPr>
          <a:xfrm>
            <a:off x="4510512" y="3443185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Fin-Channel</a:t>
            </a:r>
            <a:endParaRPr kumimoji="1" lang="ja-JP" altLang="en-US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9AB5EB8A-32C8-C0D9-B04B-4C79A0F8E60B}"/>
              </a:ext>
            </a:extLst>
          </p:cNvPr>
          <p:cNvGrpSpPr/>
          <p:nvPr/>
        </p:nvGrpSpPr>
        <p:grpSpPr>
          <a:xfrm>
            <a:off x="3575611" y="2635638"/>
            <a:ext cx="864133" cy="1288183"/>
            <a:chOff x="6338275" y="4168405"/>
            <a:chExt cx="864133" cy="1288183"/>
          </a:xfrm>
        </p:grpSpPr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978D63C1-A04C-763C-C771-08F0E34FE543}"/>
                </a:ext>
              </a:extLst>
            </p:cNvPr>
            <p:cNvSpPr/>
            <p:nvPr/>
          </p:nvSpPr>
          <p:spPr>
            <a:xfrm flipH="1">
              <a:off x="6338275" y="4450017"/>
              <a:ext cx="296985" cy="10065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5EADB9F-4FCE-5450-F675-89F6BF0B6C4F}"/>
                </a:ext>
              </a:extLst>
            </p:cNvPr>
            <p:cNvSpPr/>
            <p:nvPr/>
          </p:nvSpPr>
          <p:spPr>
            <a:xfrm flipH="1">
              <a:off x="6905423" y="4450017"/>
              <a:ext cx="296985" cy="10065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1547F662-0680-A5DC-BE0B-4BBA7C86D9D9}"/>
                </a:ext>
              </a:extLst>
            </p:cNvPr>
            <p:cNvSpPr/>
            <p:nvPr/>
          </p:nvSpPr>
          <p:spPr>
            <a:xfrm rot="5400000">
              <a:off x="6260894" y="4812059"/>
              <a:ext cx="1006570" cy="28248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2FDA6461-4863-8025-C7DE-652B8EBE2787}"/>
                </a:ext>
              </a:extLst>
            </p:cNvPr>
            <p:cNvSpPr/>
            <p:nvPr/>
          </p:nvSpPr>
          <p:spPr>
            <a:xfrm rot="5400000" flipH="1">
              <a:off x="6621848" y="3884832"/>
              <a:ext cx="296985" cy="8641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30567A90-CD15-0922-14D9-8EB2CBCB8F27}"/>
              </a:ext>
            </a:extLst>
          </p:cNvPr>
          <p:cNvSpPr/>
          <p:nvPr/>
        </p:nvSpPr>
        <p:spPr>
          <a:xfrm rot="5400000" flipH="1">
            <a:off x="3936514" y="2872499"/>
            <a:ext cx="1262196" cy="7909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34419F6-A18C-D0F3-375D-17768BC24868}"/>
              </a:ext>
            </a:extLst>
          </p:cNvPr>
          <p:cNvSpPr/>
          <p:nvPr/>
        </p:nvSpPr>
        <p:spPr>
          <a:xfrm>
            <a:off x="3841620" y="2917079"/>
            <a:ext cx="296226" cy="160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3091A5A-5515-E8D2-DAE8-33AB27F794A5}"/>
              </a:ext>
            </a:extLst>
          </p:cNvPr>
          <p:cNvSpPr/>
          <p:nvPr/>
        </p:nvSpPr>
        <p:spPr>
          <a:xfrm rot="5400000">
            <a:off x="4276198" y="2349504"/>
            <a:ext cx="663561" cy="26373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A6E3E2D-06CF-5512-E006-D970B22BF450}"/>
              </a:ext>
            </a:extLst>
          </p:cNvPr>
          <p:cNvSpPr txBox="1"/>
          <p:nvPr/>
        </p:nvSpPr>
        <p:spPr>
          <a:xfrm>
            <a:off x="4199134" y="2822655"/>
            <a:ext cx="62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Gate</a:t>
            </a:r>
            <a:endParaRPr kumimoji="1" lang="ja-JP" altLang="en-US" dirty="0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A2662D1B-FD08-DB00-18D9-9C426C093FBA}"/>
              </a:ext>
            </a:extLst>
          </p:cNvPr>
          <p:cNvSpPr/>
          <p:nvPr/>
        </p:nvSpPr>
        <p:spPr>
          <a:xfrm rot="5400000">
            <a:off x="1587508" y="2104119"/>
            <a:ext cx="214007" cy="263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CFF535F-1B2A-C7B7-F972-BB74CF23AB84}"/>
              </a:ext>
            </a:extLst>
          </p:cNvPr>
          <p:cNvSpPr/>
          <p:nvPr/>
        </p:nvSpPr>
        <p:spPr>
          <a:xfrm rot="5400000">
            <a:off x="4509497" y="2115528"/>
            <a:ext cx="214007" cy="263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C45FCE9B-DC68-B009-A062-6095AAFC3FE2}"/>
              </a:ext>
            </a:extLst>
          </p:cNvPr>
          <p:cNvSpPr txBox="1"/>
          <p:nvPr/>
        </p:nvSpPr>
        <p:spPr>
          <a:xfrm>
            <a:off x="3861543" y="1078596"/>
            <a:ext cx="15231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Nanowire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-Tr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7C2BBD68-C412-3998-8352-900E799DA868}"/>
              </a:ext>
            </a:extLst>
          </p:cNvPr>
          <p:cNvSpPr txBox="1"/>
          <p:nvPr/>
        </p:nvSpPr>
        <p:spPr>
          <a:xfrm>
            <a:off x="1389176" y="321494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SiO2</a:t>
            </a:r>
            <a:endParaRPr kumimoji="1" lang="ja-JP" altLang="en-US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39757A73-FCAF-5A00-E333-3BBA7359698B}"/>
              </a:ext>
            </a:extLst>
          </p:cNvPr>
          <p:cNvSpPr txBox="1"/>
          <p:nvPr/>
        </p:nvSpPr>
        <p:spPr>
          <a:xfrm>
            <a:off x="1495794" y="35544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</a:t>
            </a:r>
            <a:endParaRPr kumimoji="1" lang="ja-JP" altLang="en-US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FDE9C291-CD6D-13EC-D59B-64A259B0D74D}"/>
              </a:ext>
            </a:extLst>
          </p:cNvPr>
          <p:cNvSpPr txBox="1"/>
          <p:nvPr/>
        </p:nvSpPr>
        <p:spPr>
          <a:xfrm>
            <a:off x="4311097" y="323748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SiO2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792A9DEB-362F-263E-43FF-28C2A8605E86}"/>
              </a:ext>
            </a:extLst>
          </p:cNvPr>
          <p:cNvSpPr txBox="1"/>
          <p:nvPr/>
        </p:nvSpPr>
        <p:spPr>
          <a:xfrm>
            <a:off x="4417715" y="357702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</a:t>
            </a:r>
            <a:endParaRPr kumimoji="1" lang="ja-JP" altLang="en-US" dirty="0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302249AF-6F3B-DFA7-3A61-5BF89FE64676}"/>
              </a:ext>
            </a:extLst>
          </p:cNvPr>
          <p:cNvSpPr txBox="1"/>
          <p:nvPr/>
        </p:nvSpPr>
        <p:spPr>
          <a:xfrm>
            <a:off x="549471" y="4539438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10-20nm</a:t>
            </a:r>
          </a:p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 Height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25-50nm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endParaRPr lang="en-US" altLang="ja-JP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F7DB6D70-147D-49ED-3FC0-7C29E79DE5D9}"/>
              </a:ext>
            </a:extLst>
          </p:cNvPr>
          <p:cNvSpPr txBox="1"/>
          <p:nvPr/>
        </p:nvSpPr>
        <p:spPr>
          <a:xfrm>
            <a:off x="3375615" y="4505230"/>
            <a:ext cx="2637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　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10-15nm</a:t>
            </a:r>
          </a:p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 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10-15nm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endParaRPr lang="en-US" altLang="ja-JP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D7F1656-DACC-6085-38CE-24050ED574D4}"/>
              </a:ext>
            </a:extLst>
          </p:cNvPr>
          <p:cNvSpPr/>
          <p:nvPr/>
        </p:nvSpPr>
        <p:spPr>
          <a:xfrm>
            <a:off x="7493997" y="1391998"/>
            <a:ext cx="1082919" cy="10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BC1D1AA-5E14-BD08-BE32-68FF6F882607}"/>
              </a:ext>
            </a:extLst>
          </p:cNvPr>
          <p:cNvSpPr/>
          <p:nvPr/>
        </p:nvSpPr>
        <p:spPr>
          <a:xfrm>
            <a:off x="4738253" y="2779196"/>
            <a:ext cx="745929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65F821F-1FA9-E690-7EC1-6D928D3E20E9}"/>
              </a:ext>
            </a:extLst>
          </p:cNvPr>
          <p:cNvGrpSpPr/>
          <p:nvPr/>
        </p:nvGrpSpPr>
        <p:grpSpPr>
          <a:xfrm>
            <a:off x="7609209" y="2040469"/>
            <a:ext cx="864133" cy="1903032"/>
            <a:chOff x="6338275" y="4168405"/>
            <a:chExt cx="864133" cy="1288183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B99BC289-4528-CCF7-FBAE-38EAADD6E48C}"/>
                </a:ext>
              </a:extLst>
            </p:cNvPr>
            <p:cNvSpPr/>
            <p:nvPr/>
          </p:nvSpPr>
          <p:spPr>
            <a:xfrm flipH="1">
              <a:off x="6338275" y="4450017"/>
              <a:ext cx="296985" cy="10065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094FB670-76FA-4E8A-05F1-9AE04A0F9E7E}"/>
                </a:ext>
              </a:extLst>
            </p:cNvPr>
            <p:cNvSpPr/>
            <p:nvPr/>
          </p:nvSpPr>
          <p:spPr>
            <a:xfrm flipH="1">
              <a:off x="6905423" y="4450017"/>
              <a:ext cx="296985" cy="10065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0F067F4-D8D1-B782-260A-9AF0D01C8871}"/>
                </a:ext>
              </a:extLst>
            </p:cNvPr>
            <p:cNvSpPr/>
            <p:nvPr/>
          </p:nvSpPr>
          <p:spPr>
            <a:xfrm rot="5400000">
              <a:off x="6260894" y="4812059"/>
              <a:ext cx="1006570" cy="28248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910FB626-9FC0-10C8-9CE6-7CA054143418}"/>
                </a:ext>
              </a:extLst>
            </p:cNvPr>
            <p:cNvSpPr/>
            <p:nvPr/>
          </p:nvSpPr>
          <p:spPr>
            <a:xfrm rot="5400000" flipH="1">
              <a:off x="6621848" y="3884832"/>
              <a:ext cx="296985" cy="8641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249CCE1-E450-2A90-982E-A10BDFB4D0F3}"/>
              </a:ext>
            </a:extLst>
          </p:cNvPr>
          <p:cNvSpPr txBox="1"/>
          <p:nvPr/>
        </p:nvSpPr>
        <p:spPr>
          <a:xfrm>
            <a:off x="7432754" y="346160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Fin-Channel</a:t>
            </a:r>
            <a:endParaRPr kumimoji="1" lang="ja-JP" altLang="en-US" dirty="0"/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F93A956-14CA-C4A3-1BB2-F2A296F5F859}"/>
              </a:ext>
            </a:extLst>
          </p:cNvPr>
          <p:cNvGrpSpPr/>
          <p:nvPr/>
        </p:nvGrpSpPr>
        <p:grpSpPr>
          <a:xfrm>
            <a:off x="6497853" y="2040468"/>
            <a:ext cx="864133" cy="1901773"/>
            <a:chOff x="6338275" y="4168405"/>
            <a:chExt cx="864133" cy="1288183"/>
          </a:xfrm>
        </p:grpSpPr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11D5209-77E9-CA3B-B0CE-E38B3493857E}"/>
                </a:ext>
              </a:extLst>
            </p:cNvPr>
            <p:cNvSpPr/>
            <p:nvPr/>
          </p:nvSpPr>
          <p:spPr>
            <a:xfrm flipH="1">
              <a:off x="6338275" y="4450017"/>
              <a:ext cx="296985" cy="10065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F58B0042-9F06-DE52-ED5A-4F974279B72F}"/>
                </a:ext>
              </a:extLst>
            </p:cNvPr>
            <p:cNvSpPr/>
            <p:nvPr/>
          </p:nvSpPr>
          <p:spPr>
            <a:xfrm flipH="1">
              <a:off x="6905423" y="4450017"/>
              <a:ext cx="296985" cy="10065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69035EB0-D3EC-D564-FAFF-83E9860F996B}"/>
                </a:ext>
              </a:extLst>
            </p:cNvPr>
            <p:cNvSpPr/>
            <p:nvPr/>
          </p:nvSpPr>
          <p:spPr>
            <a:xfrm rot="5400000">
              <a:off x="6260894" y="4812059"/>
              <a:ext cx="1006570" cy="28248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191DD751-B45E-7C45-DF88-3F162C5E15DE}"/>
                </a:ext>
              </a:extLst>
            </p:cNvPr>
            <p:cNvSpPr/>
            <p:nvPr/>
          </p:nvSpPr>
          <p:spPr>
            <a:xfrm rot="5400000" flipH="1">
              <a:off x="6621848" y="3884832"/>
              <a:ext cx="296985" cy="8641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A9572CD-8C06-827A-2BF7-CD97B5A49BD5}"/>
              </a:ext>
            </a:extLst>
          </p:cNvPr>
          <p:cNvSpPr/>
          <p:nvPr/>
        </p:nvSpPr>
        <p:spPr>
          <a:xfrm rot="5400000" flipH="1">
            <a:off x="6551334" y="2583496"/>
            <a:ext cx="1877040" cy="7909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38409D7-AE9F-E5B0-CE68-F36868C7126D}"/>
              </a:ext>
            </a:extLst>
          </p:cNvPr>
          <p:cNvSpPr/>
          <p:nvPr/>
        </p:nvSpPr>
        <p:spPr>
          <a:xfrm rot="5400000">
            <a:off x="7198440" y="2367923"/>
            <a:ext cx="663561" cy="26373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09B96F3-036F-263E-47FD-64FAF86CE7D7}"/>
              </a:ext>
            </a:extLst>
          </p:cNvPr>
          <p:cNvSpPr txBox="1"/>
          <p:nvPr/>
        </p:nvSpPr>
        <p:spPr>
          <a:xfrm>
            <a:off x="7172020" y="2662395"/>
            <a:ext cx="62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Gate</a:t>
            </a:r>
            <a:endParaRPr kumimoji="1" lang="ja-JP" altLang="en-US" dirty="0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985680B-305C-A142-A649-17FD317FB8CD}"/>
              </a:ext>
            </a:extLst>
          </p:cNvPr>
          <p:cNvSpPr/>
          <p:nvPr/>
        </p:nvSpPr>
        <p:spPr>
          <a:xfrm rot="5400000">
            <a:off x="7431739" y="2133947"/>
            <a:ext cx="214007" cy="263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FACD83B8-EA6D-3EF3-7BAD-F86FA2CFE67E}"/>
              </a:ext>
            </a:extLst>
          </p:cNvPr>
          <p:cNvSpPr txBox="1"/>
          <p:nvPr/>
        </p:nvSpPr>
        <p:spPr>
          <a:xfrm>
            <a:off x="6924242" y="331255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SiO2</a:t>
            </a:r>
            <a:endParaRPr kumimoji="1" lang="ja-JP" altLang="en-US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06FCA20A-F87D-2067-1B89-0BFC0E12E38F}"/>
              </a:ext>
            </a:extLst>
          </p:cNvPr>
          <p:cNvSpPr txBox="1"/>
          <p:nvPr/>
        </p:nvSpPr>
        <p:spPr>
          <a:xfrm>
            <a:off x="7177507" y="359645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Si</a:t>
            </a:r>
            <a:endParaRPr kumimoji="1" lang="ja-JP" altLang="en-US" dirty="0"/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EF742327-6757-90EA-9791-AA38A2547E39}"/>
              </a:ext>
            </a:extLst>
          </p:cNvPr>
          <p:cNvGrpSpPr/>
          <p:nvPr/>
        </p:nvGrpSpPr>
        <p:grpSpPr>
          <a:xfrm>
            <a:off x="6652076" y="2973852"/>
            <a:ext cx="538606" cy="372222"/>
            <a:chOff x="6647314" y="2983376"/>
            <a:chExt cx="538606" cy="372222"/>
          </a:xfrm>
        </p:grpSpPr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800CFC36-BF6D-CE82-3B2A-4E4BC05DAA4F}"/>
                </a:ext>
              </a:extLst>
            </p:cNvPr>
            <p:cNvSpPr/>
            <p:nvPr/>
          </p:nvSpPr>
          <p:spPr>
            <a:xfrm rot="5400000">
              <a:off x="6522516" y="3108174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E324BD96-FF0F-F4D0-3133-AC812AA851D3}"/>
                </a:ext>
              </a:extLst>
            </p:cNvPr>
            <p:cNvSpPr/>
            <p:nvPr/>
          </p:nvSpPr>
          <p:spPr>
            <a:xfrm>
              <a:off x="6769150" y="3232723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3C239C47-B960-F07B-253B-0DCB431389D7}"/>
                </a:ext>
              </a:extLst>
            </p:cNvPr>
            <p:cNvSpPr/>
            <p:nvPr/>
          </p:nvSpPr>
          <p:spPr>
            <a:xfrm>
              <a:off x="6769150" y="2983376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88E396B3-93A0-A422-A0E6-3EE6DD09C1ED}"/>
                </a:ext>
              </a:extLst>
            </p:cNvPr>
            <p:cNvSpPr/>
            <p:nvPr/>
          </p:nvSpPr>
          <p:spPr>
            <a:xfrm rot="5400000">
              <a:off x="6939287" y="3108817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9FC85D3-C91E-6DAB-854A-93C72A2E85C8}"/>
              </a:ext>
            </a:extLst>
          </p:cNvPr>
          <p:cNvGrpSpPr/>
          <p:nvPr/>
        </p:nvGrpSpPr>
        <p:grpSpPr>
          <a:xfrm>
            <a:off x="6651539" y="2724334"/>
            <a:ext cx="538606" cy="372222"/>
            <a:chOff x="6647314" y="2983376"/>
            <a:chExt cx="538606" cy="372222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6A3A953E-1977-B26A-2946-D9A420C4314B}"/>
                </a:ext>
              </a:extLst>
            </p:cNvPr>
            <p:cNvSpPr/>
            <p:nvPr/>
          </p:nvSpPr>
          <p:spPr>
            <a:xfrm rot="5400000">
              <a:off x="6522516" y="3108174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80901B2A-FD2D-9562-0515-4D5620D066EC}"/>
                </a:ext>
              </a:extLst>
            </p:cNvPr>
            <p:cNvSpPr/>
            <p:nvPr/>
          </p:nvSpPr>
          <p:spPr>
            <a:xfrm>
              <a:off x="6769150" y="3232723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E6CBF73C-8D34-E166-2C04-385673A3C9E4}"/>
                </a:ext>
              </a:extLst>
            </p:cNvPr>
            <p:cNvSpPr/>
            <p:nvPr/>
          </p:nvSpPr>
          <p:spPr>
            <a:xfrm>
              <a:off x="6769150" y="2983376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98693938-7008-8FE6-50A9-E1CA5ABF16BF}"/>
                </a:ext>
              </a:extLst>
            </p:cNvPr>
            <p:cNvSpPr/>
            <p:nvPr/>
          </p:nvSpPr>
          <p:spPr>
            <a:xfrm rot="5400000">
              <a:off x="6939287" y="3108817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A9D58B5B-E259-AB93-7D26-A484F3FF1F33}"/>
              </a:ext>
            </a:extLst>
          </p:cNvPr>
          <p:cNvGrpSpPr/>
          <p:nvPr/>
        </p:nvGrpSpPr>
        <p:grpSpPr>
          <a:xfrm>
            <a:off x="6652308" y="2471750"/>
            <a:ext cx="538606" cy="372222"/>
            <a:chOff x="6647314" y="2983376"/>
            <a:chExt cx="538606" cy="372222"/>
          </a:xfrm>
        </p:grpSpPr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FE1341B2-9322-9BA7-0EA0-EB51A83E5D10}"/>
                </a:ext>
              </a:extLst>
            </p:cNvPr>
            <p:cNvSpPr/>
            <p:nvPr/>
          </p:nvSpPr>
          <p:spPr>
            <a:xfrm rot="5400000">
              <a:off x="6522516" y="3108174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F9405B41-EC9A-1F9F-A66C-F0BC662A8319}"/>
                </a:ext>
              </a:extLst>
            </p:cNvPr>
            <p:cNvSpPr/>
            <p:nvPr/>
          </p:nvSpPr>
          <p:spPr>
            <a:xfrm>
              <a:off x="6769150" y="3232723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44D3BF8F-ECAA-8C63-DF9F-5C57E9CAF2C6}"/>
                </a:ext>
              </a:extLst>
            </p:cNvPr>
            <p:cNvSpPr/>
            <p:nvPr/>
          </p:nvSpPr>
          <p:spPr>
            <a:xfrm>
              <a:off x="6769150" y="2983376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71F5F8BB-406A-0470-701B-91EB201C942D}"/>
                </a:ext>
              </a:extLst>
            </p:cNvPr>
            <p:cNvSpPr/>
            <p:nvPr/>
          </p:nvSpPr>
          <p:spPr>
            <a:xfrm rot="5400000">
              <a:off x="6939287" y="3108817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19E15A39-7FA8-34B6-E8D5-BCD2EA92A8AC}"/>
              </a:ext>
            </a:extLst>
          </p:cNvPr>
          <p:cNvGrpSpPr/>
          <p:nvPr/>
        </p:nvGrpSpPr>
        <p:grpSpPr>
          <a:xfrm>
            <a:off x="7769647" y="2964208"/>
            <a:ext cx="538606" cy="372222"/>
            <a:chOff x="6647314" y="2983376"/>
            <a:chExt cx="538606" cy="372222"/>
          </a:xfrm>
        </p:grpSpPr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1ED8A6B4-1C00-1D4A-0F7E-9684B9736E02}"/>
                </a:ext>
              </a:extLst>
            </p:cNvPr>
            <p:cNvSpPr/>
            <p:nvPr/>
          </p:nvSpPr>
          <p:spPr>
            <a:xfrm rot="5400000">
              <a:off x="6522516" y="3108174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944DE263-9DF7-B6DD-7A85-2EB08D6FEA9F}"/>
                </a:ext>
              </a:extLst>
            </p:cNvPr>
            <p:cNvSpPr/>
            <p:nvPr/>
          </p:nvSpPr>
          <p:spPr>
            <a:xfrm>
              <a:off x="6769150" y="3232723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BA14291D-E7BC-44D5-9342-E73BAB1BF077}"/>
                </a:ext>
              </a:extLst>
            </p:cNvPr>
            <p:cNvSpPr/>
            <p:nvPr/>
          </p:nvSpPr>
          <p:spPr>
            <a:xfrm>
              <a:off x="6769150" y="2983376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2155EB75-F7D7-A597-9527-B07271533F51}"/>
                </a:ext>
              </a:extLst>
            </p:cNvPr>
            <p:cNvSpPr/>
            <p:nvPr/>
          </p:nvSpPr>
          <p:spPr>
            <a:xfrm rot="5400000">
              <a:off x="6939287" y="3108817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E0B263E3-ABD8-27B4-7A04-F7600CDD4C54}"/>
              </a:ext>
            </a:extLst>
          </p:cNvPr>
          <p:cNvGrpSpPr/>
          <p:nvPr/>
        </p:nvGrpSpPr>
        <p:grpSpPr>
          <a:xfrm>
            <a:off x="7769110" y="2714690"/>
            <a:ext cx="538606" cy="372222"/>
            <a:chOff x="6647314" y="2983376"/>
            <a:chExt cx="538606" cy="372222"/>
          </a:xfrm>
        </p:grpSpPr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9C52A523-6CD9-6F5E-909E-D600E7D504AC}"/>
                </a:ext>
              </a:extLst>
            </p:cNvPr>
            <p:cNvSpPr/>
            <p:nvPr/>
          </p:nvSpPr>
          <p:spPr>
            <a:xfrm rot="5400000">
              <a:off x="6522516" y="3108174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DAE99B53-313E-51A3-4204-81E62DCA54DF}"/>
                </a:ext>
              </a:extLst>
            </p:cNvPr>
            <p:cNvSpPr/>
            <p:nvPr/>
          </p:nvSpPr>
          <p:spPr>
            <a:xfrm>
              <a:off x="6769150" y="3232723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39971E01-3AD6-0C4D-B5EA-0CC1BEBCC80F}"/>
                </a:ext>
              </a:extLst>
            </p:cNvPr>
            <p:cNvSpPr/>
            <p:nvPr/>
          </p:nvSpPr>
          <p:spPr>
            <a:xfrm>
              <a:off x="6769150" y="2983376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C1745592-A324-37A2-7B59-C496856A1C9F}"/>
                </a:ext>
              </a:extLst>
            </p:cNvPr>
            <p:cNvSpPr/>
            <p:nvPr/>
          </p:nvSpPr>
          <p:spPr>
            <a:xfrm rot="5400000">
              <a:off x="6939287" y="3108817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027DEFE5-AFA4-8452-E087-5AFD29328200}"/>
              </a:ext>
            </a:extLst>
          </p:cNvPr>
          <p:cNvGrpSpPr/>
          <p:nvPr/>
        </p:nvGrpSpPr>
        <p:grpSpPr>
          <a:xfrm>
            <a:off x="7769879" y="2462106"/>
            <a:ext cx="538606" cy="372222"/>
            <a:chOff x="6647314" y="2983376"/>
            <a:chExt cx="538606" cy="372222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55095CF6-3B25-CE71-2A2D-A3F287FDB9F5}"/>
                </a:ext>
              </a:extLst>
            </p:cNvPr>
            <p:cNvSpPr/>
            <p:nvPr/>
          </p:nvSpPr>
          <p:spPr>
            <a:xfrm rot="5400000">
              <a:off x="6522516" y="3108174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3D09D7A2-F2A4-50E9-ADB2-AA10CEA9855C}"/>
                </a:ext>
              </a:extLst>
            </p:cNvPr>
            <p:cNvSpPr/>
            <p:nvPr/>
          </p:nvSpPr>
          <p:spPr>
            <a:xfrm>
              <a:off x="6769150" y="3232723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D6628A53-18AA-9D31-6DB8-1029DEF58A68}"/>
                </a:ext>
              </a:extLst>
            </p:cNvPr>
            <p:cNvSpPr/>
            <p:nvPr/>
          </p:nvSpPr>
          <p:spPr>
            <a:xfrm>
              <a:off x="6769150" y="2983376"/>
              <a:ext cx="296226" cy="12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EF61D0F2-4F36-F9CB-C368-9C6362365F1D}"/>
                </a:ext>
              </a:extLst>
            </p:cNvPr>
            <p:cNvSpPr/>
            <p:nvPr/>
          </p:nvSpPr>
          <p:spPr>
            <a:xfrm rot="5400000">
              <a:off x="6939287" y="3108817"/>
              <a:ext cx="371432" cy="121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8A05DB24-77C6-94B2-1D77-1344DB76EF47}"/>
              </a:ext>
            </a:extLst>
          </p:cNvPr>
          <p:cNvSpPr/>
          <p:nvPr/>
        </p:nvSpPr>
        <p:spPr>
          <a:xfrm>
            <a:off x="6555771" y="2446403"/>
            <a:ext cx="745929" cy="391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2DBE22B7-16A2-9AFC-F65C-D5A9A775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64" y="2853597"/>
            <a:ext cx="1516963" cy="1584989"/>
          </a:xfrm>
          <a:prstGeom prst="rect">
            <a:avLst/>
          </a:prstGeom>
        </p:spPr>
      </p:pic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E85CB9D8-59EA-DF48-9A38-6D8721CBE175}"/>
              </a:ext>
            </a:extLst>
          </p:cNvPr>
          <p:cNvSpPr txBox="1"/>
          <p:nvPr/>
        </p:nvSpPr>
        <p:spPr>
          <a:xfrm>
            <a:off x="6076593" y="4535046"/>
            <a:ext cx="29674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Width (</a:t>
            </a:r>
            <a:r>
              <a:rPr lang="en-US" altLang="ja-JP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ja-JP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NW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　</a:t>
            </a:r>
            <a:endParaRPr lang="en-US" altLang="ja-JP" sz="2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  <a:p>
            <a:r>
              <a:rPr lang="en-US" altLang="ja-JP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           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5,10,20,30,40 nm</a:t>
            </a:r>
          </a:p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ja-JP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NW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 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 nm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endParaRPr lang="en-US" altLang="ja-JP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8345DFF3-E8A2-2624-B4A3-9E798217CE4D}"/>
              </a:ext>
            </a:extLst>
          </p:cNvPr>
          <p:cNvSpPr txBox="1"/>
          <p:nvPr/>
        </p:nvSpPr>
        <p:spPr>
          <a:xfrm>
            <a:off x="5454921" y="5691832"/>
            <a:ext cx="35710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Anshul Gupta </a:t>
            </a:r>
            <a:r>
              <a:rPr lang="en-US" altLang="ja-JP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et.al,"Time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Evolution of DIBL in </a:t>
            </a:r>
          </a:p>
          <a:p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Gate-All-Around Nanowire MOSFETs During </a:t>
            </a:r>
          </a:p>
          <a:p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Hot-Carrier Stress", IEEE Transactions on ED </a:t>
            </a:r>
          </a:p>
          <a:p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(2021),Vo.68,Issue </a:t>
            </a:r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37C399AD-3B8B-F9A2-4228-B66F286145CF}"/>
              </a:ext>
            </a:extLst>
          </p:cNvPr>
          <p:cNvSpPr txBox="1"/>
          <p:nvPr/>
        </p:nvSpPr>
        <p:spPr>
          <a:xfrm>
            <a:off x="6420249" y="1083178"/>
            <a:ext cx="220124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Gate-All-Around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</a:t>
            </a:r>
          </a:p>
        </p:txBody>
      </p:sp>
      <p:sp>
        <p:nvSpPr>
          <p:cNvPr id="113" name="矢印: 右 112">
            <a:extLst>
              <a:ext uri="{FF2B5EF4-FFF2-40B4-BE49-F238E27FC236}">
                <a16:creationId xmlns:a16="http://schemas.microsoft.com/office/drawing/2014/main" id="{69D22623-1FFD-F0A1-BF25-49CBF93E903C}"/>
              </a:ext>
            </a:extLst>
          </p:cNvPr>
          <p:cNvSpPr/>
          <p:nvPr/>
        </p:nvSpPr>
        <p:spPr>
          <a:xfrm>
            <a:off x="787749" y="2752369"/>
            <a:ext cx="179230" cy="2116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矢印: 右 113">
            <a:extLst>
              <a:ext uri="{FF2B5EF4-FFF2-40B4-BE49-F238E27FC236}">
                <a16:creationId xmlns:a16="http://schemas.microsoft.com/office/drawing/2014/main" id="{4B432C34-D228-9C23-6094-41F3FCE9EE9B}"/>
              </a:ext>
            </a:extLst>
          </p:cNvPr>
          <p:cNvSpPr/>
          <p:nvPr/>
        </p:nvSpPr>
        <p:spPr>
          <a:xfrm flipH="1">
            <a:off x="1187045" y="2772248"/>
            <a:ext cx="179230" cy="2116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矢印: 右 114">
            <a:extLst>
              <a:ext uri="{FF2B5EF4-FFF2-40B4-BE49-F238E27FC236}">
                <a16:creationId xmlns:a16="http://schemas.microsoft.com/office/drawing/2014/main" id="{A55BB3B4-25C4-B8ED-B412-42CD70054CB9}"/>
              </a:ext>
            </a:extLst>
          </p:cNvPr>
          <p:cNvSpPr/>
          <p:nvPr/>
        </p:nvSpPr>
        <p:spPr>
          <a:xfrm rot="16200000" flipH="1">
            <a:off x="900841" y="2335836"/>
            <a:ext cx="337343" cy="1201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矢印: 右 118">
            <a:extLst>
              <a:ext uri="{FF2B5EF4-FFF2-40B4-BE49-F238E27FC236}">
                <a16:creationId xmlns:a16="http://schemas.microsoft.com/office/drawing/2014/main" id="{3C8F10AB-23E1-0BEA-3956-2C22D1CC2AA5}"/>
              </a:ext>
            </a:extLst>
          </p:cNvPr>
          <p:cNvSpPr/>
          <p:nvPr/>
        </p:nvSpPr>
        <p:spPr>
          <a:xfrm>
            <a:off x="3692520" y="3078070"/>
            <a:ext cx="179230" cy="2116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矢印: 右 119">
            <a:extLst>
              <a:ext uri="{FF2B5EF4-FFF2-40B4-BE49-F238E27FC236}">
                <a16:creationId xmlns:a16="http://schemas.microsoft.com/office/drawing/2014/main" id="{8B9C046D-3502-0A99-9408-813796E83C2A}"/>
              </a:ext>
            </a:extLst>
          </p:cNvPr>
          <p:cNvSpPr/>
          <p:nvPr/>
        </p:nvSpPr>
        <p:spPr>
          <a:xfrm flipH="1">
            <a:off x="4091816" y="3097949"/>
            <a:ext cx="179230" cy="2116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矢印: 右 120">
            <a:extLst>
              <a:ext uri="{FF2B5EF4-FFF2-40B4-BE49-F238E27FC236}">
                <a16:creationId xmlns:a16="http://schemas.microsoft.com/office/drawing/2014/main" id="{0859C32E-51F7-F826-CD71-73EF00DE41BA}"/>
              </a:ext>
            </a:extLst>
          </p:cNvPr>
          <p:cNvSpPr/>
          <p:nvPr/>
        </p:nvSpPr>
        <p:spPr>
          <a:xfrm rot="16200000" flipH="1">
            <a:off x="3805612" y="2842512"/>
            <a:ext cx="337343" cy="1201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721DBC6C-E439-7B56-67C1-C5F31090D16A}"/>
              </a:ext>
            </a:extLst>
          </p:cNvPr>
          <p:cNvGrpSpPr/>
          <p:nvPr/>
        </p:nvGrpSpPr>
        <p:grpSpPr>
          <a:xfrm>
            <a:off x="6541892" y="2383562"/>
            <a:ext cx="814405" cy="572412"/>
            <a:chOff x="4379472" y="1728068"/>
            <a:chExt cx="814405" cy="572412"/>
          </a:xfrm>
        </p:grpSpPr>
        <p:sp>
          <p:nvSpPr>
            <p:cNvPr id="124" name="矢印: 右 123">
              <a:extLst>
                <a:ext uri="{FF2B5EF4-FFF2-40B4-BE49-F238E27FC236}">
                  <a16:creationId xmlns:a16="http://schemas.microsoft.com/office/drawing/2014/main" id="{66814EA0-0175-241A-8B1A-394926D83A66}"/>
                </a:ext>
              </a:extLst>
            </p:cNvPr>
            <p:cNvSpPr/>
            <p:nvPr/>
          </p:nvSpPr>
          <p:spPr>
            <a:xfrm rot="16200000" flipH="1">
              <a:off x="4662990" y="1772958"/>
              <a:ext cx="209925" cy="12014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矢印: 右 124">
              <a:extLst>
                <a:ext uri="{FF2B5EF4-FFF2-40B4-BE49-F238E27FC236}">
                  <a16:creationId xmlns:a16="http://schemas.microsoft.com/office/drawing/2014/main" id="{C99DBFE8-2DB1-385B-F4A3-03EDFFB57F15}"/>
                </a:ext>
              </a:extLst>
            </p:cNvPr>
            <p:cNvSpPr/>
            <p:nvPr/>
          </p:nvSpPr>
          <p:spPr>
            <a:xfrm rot="5400000" flipH="1" flipV="1">
              <a:off x="4662990" y="2135445"/>
              <a:ext cx="209925" cy="12014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6" name="矢印: 右 125">
              <a:extLst>
                <a:ext uri="{FF2B5EF4-FFF2-40B4-BE49-F238E27FC236}">
                  <a16:creationId xmlns:a16="http://schemas.microsoft.com/office/drawing/2014/main" id="{76D53B73-D6C6-C8E7-3B14-A3E78A520065}"/>
                </a:ext>
              </a:extLst>
            </p:cNvPr>
            <p:cNvSpPr/>
            <p:nvPr/>
          </p:nvSpPr>
          <p:spPr>
            <a:xfrm rot="10800000" flipH="1" flipV="1">
              <a:off x="4379472" y="1944063"/>
              <a:ext cx="209925" cy="12014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7" name="矢印: 右 126">
              <a:extLst>
                <a:ext uri="{FF2B5EF4-FFF2-40B4-BE49-F238E27FC236}">
                  <a16:creationId xmlns:a16="http://schemas.microsoft.com/office/drawing/2014/main" id="{6F23DEA7-F762-D230-D8E5-56FBDD48E6DD}"/>
                </a:ext>
              </a:extLst>
            </p:cNvPr>
            <p:cNvSpPr/>
            <p:nvPr/>
          </p:nvSpPr>
          <p:spPr>
            <a:xfrm rot="10800000" flipV="1">
              <a:off x="4983952" y="1954080"/>
              <a:ext cx="209925" cy="12014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AD339B7-7ACF-8C10-9408-323B76197A50}"/>
              </a:ext>
            </a:extLst>
          </p:cNvPr>
          <p:cNvSpPr txBox="1"/>
          <p:nvPr/>
        </p:nvSpPr>
        <p:spPr>
          <a:xfrm>
            <a:off x="653621" y="5636008"/>
            <a:ext cx="4810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Nanowire devices successfully take over More than Moore</a:t>
            </a:r>
          </a:p>
          <a:p>
            <a:r>
              <a:rPr kumimoji="1" lang="en-US" altLang="ja-JP" dirty="0"/>
              <a:t>era,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3388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AF8C0C3F-3782-4975-E329-6F440044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24" y="2545639"/>
            <a:ext cx="8388890" cy="661141"/>
          </a:xfrm>
        </p:spPr>
        <p:txBody>
          <a:bodyPr>
            <a:noAutofit/>
          </a:bodyPr>
          <a:lstStyle/>
          <a:p>
            <a:pPr algn="ctr"/>
            <a:r>
              <a:rPr lang="en-US" altLang="ja-JP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Fighting with Layout Parasitic Elements</a:t>
            </a:r>
            <a:br>
              <a:rPr lang="en-US" altLang="ja-JP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To beat the era of “More than Moore” -</a:t>
            </a: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C8D9F925-34B8-988A-F2FD-484A07B497AB}"/>
              </a:ext>
            </a:extLst>
          </p:cNvPr>
          <p:cNvGrpSpPr/>
          <p:nvPr/>
        </p:nvGrpSpPr>
        <p:grpSpPr>
          <a:xfrm>
            <a:off x="644329" y="3651221"/>
            <a:ext cx="2772320" cy="2929571"/>
            <a:chOff x="644329" y="3651221"/>
            <a:chExt cx="2772320" cy="292957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226DC7F-B66D-31A6-446D-5E0084E99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330" y="3651221"/>
              <a:ext cx="2470345" cy="2563088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A73BEE6-92DB-66D8-2DB9-7863AC5E43D5}"/>
                </a:ext>
              </a:extLst>
            </p:cNvPr>
            <p:cNvSpPr/>
            <p:nvPr/>
          </p:nvSpPr>
          <p:spPr>
            <a:xfrm>
              <a:off x="2763838" y="5602705"/>
              <a:ext cx="350837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B4E30E0-0DB1-B118-13A1-18A1B6A9BAB8}"/>
                </a:ext>
              </a:extLst>
            </p:cNvPr>
            <p:cNvSpPr/>
            <p:nvPr/>
          </p:nvSpPr>
          <p:spPr>
            <a:xfrm>
              <a:off x="2027239" y="5983705"/>
              <a:ext cx="736600" cy="230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E80125C-8AF9-A9AA-CFC7-36566AC1A395}"/>
                </a:ext>
              </a:extLst>
            </p:cNvPr>
            <p:cNvSpPr/>
            <p:nvPr/>
          </p:nvSpPr>
          <p:spPr>
            <a:xfrm>
              <a:off x="2714626" y="5716399"/>
              <a:ext cx="350837" cy="267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BAE8324D-2979-8005-7F8B-F545E79035F0}"/>
                </a:ext>
              </a:extLst>
            </p:cNvPr>
            <p:cNvSpPr/>
            <p:nvPr/>
          </p:nvSpPr>
          <p:spPr>
            <a:xfrm>
              <a:off x="644329" y="5469052"/>
              <a:ext cx="350837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36DF42F-B712-9C6D-7DC0-A904D81D1D1F}"/>
                </a:ext>
              </a:extLst>
            </p:cNvPr>
            <p:cNvSpPr/>
            <p:nvPr/>
          </p:nvSpPr>
          <p:spPr>
            <a:xfrm>
              <a:off x="938115" y="5983705"/>
              <a:ext cx="350837" cy="296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9BEF6A04-5143-7250-BACB-1E92E535B9A5}"/>
                </a:ext>
              </a:extLst>
            </p:cNvPr>
            <p:cNvSpPr/>
            <p:nvPr/>
          </p:nvSpPr>
          <p:spPr>
            <a:xfrm>
              <a:off x="762696" y="5818792"/>
              <a:ext cx="350837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4AD122A6-AFE3-B442-9EB7-05DD4DE93B80}"/>
                </a:ext>
              </a:extLst>
            </p:cNvPr>
            <p:cNvSpPr/>
            <p:nvPr/>
          </p:nvSpPr>
          <p:spPr>
            <a:xfrm>
              <a:off x="688779" y="5298666"/>
              <a:ext cx="350837" cy="3352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CDFBC33-E252-AB45-DF7B-1E0226AE15E0}"/>
                </a:ext>
              </a:extLst>
            </p:cNvPr>
            <p:cNvSpPr/>
            <p:nvPr/>
          </p:nvSpPr>
          <p:spPr>
            <a:xfrm>
              <a:off x="688779" y="5750927"/>
              <a:ext cx="350837" cy="166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806F933-5903-02C8-ADEE-9986C532E65A}"/>
                </a:ext>
              </a:extLst>
            </p:cNvPr>
            <p:cNvSpPr/>
            <p:nvPr/>
          </p:nvSpPr>
          <p:spPr>
            <a:xfrm>
              <a:off x="718246" y="5759298"/>
              <a:ext cx="350837" cy="166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6CC9F867-3FE5-E369-2A34-023715AC9A25}"/>
                </a:ext>
              </a:extLst>
            </p:cNvPr>
            <p:cNvSpPr/>
            <p:nvPr/>
          </p:nvSpPr>
          <p:spPr>
            <a:xfrm>
              <a:off x="732038" y="5783847"/>
              <a:ext cx="350837" cy="166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6E9ACC17-39C5-0501-A77B-3C59B735F5D7}"/>
                </a:ext>
              </a:extLst>
            </p:cNvPr>
            <p:cNvSpPr/>
            <p:nvPr/>
          </p:nvSpPr>
          <p:spPr>
            <a:xfrm>
              <a:off x="754263" y="5798878"/>
              <a:ext cx="350837" cy="166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9AA4862-F2D9-0947-07CC-6D8098E43632}"/>
                </a:ext>
              </a:extLst>
            </p:cNvPr>
            <p:cNvSpPr/>
            <p:nvPr/>
          </p:nvSpPr>
          <p:spPr>
            <a:xfrm>
              <a:off x="681287" y="5441965"/>
              <a:ext cx="350837" cy="1669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直角三角形 19">
              <a:extLst>
                <a:ext uri="{FF2B5EF4-FFF2-40B4-BE49-F238E27FC236}">
                  <a16:creationId xmlns:a16="http://schemas.microsoft.com/office/drawing/2014/main" id="{F2B7EEDC-6E8C-15F6-6232-6B3068B5B606}"/>
                </a:ext>
              </a:extLst>
            </p:cNvPr>
            <p:cNvSpPr/>
            <p:nvPr/>
          </p:nvSpPr>
          <p:spPr>
            <a:xfrm flipH="1">
              <a:off x="1733452" y="5980243"/>
              <a:ext cx="298895" cy="29644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直角三角形 20">
              <a:extLst>
                <a:ext uri="{FF2B5EF4-FFF2-40B4-BE49-F238E27FC236}">
                  <a16:creationId xmlns:a16="http://schemas.microsoft.com/office/drawing/2014/main" id="{1A7B4248-9A44-8516-FEC6-EC07CC2E0111}"/>
                </a:ext>
              </a:extLst>
            </p:cNvPr>
            <p:cNvSpPr/>
            <p:nvPr/>
          </p:nvSpPr>
          <p:spPr>
            <a:xfrm flipH="1">
              <a:off x="2494410" y="5800954"/>
              <a:ext cx="298895" cy="29644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218E79D1-9176-8151-19DD-088D58B184A5}"/>
                </a:ext>
              </a:extLst>
            </p:cNvPr>
            <p:cNvSpPr/>
            <p:nvPr/>
          </p:nvSpPr>
          <p:spPr>
            <a:xfrm flipH="1">
              <a:off x="2920777" y="5363107"/>
              <a:ext cx="298895" cy="29644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8B505885-B75E-B305-DDFA-37870AB262EC}"/>
                </a:ext>
              </a:extLst>
            </p:cNvPr>
            <p:cNvSpPr/>
            <p:nvPr/>
          </p:nvSpPr>
          <p:spPr>
            <a:xfrm flipH="1">
              <a:off x="2709092" y="5602705"/>
              <a:ext cx="54746" cy="13240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5AD8134A-37FD-449F-BC05-5F2FA34A2818}"/>
                </a:ext>
              </a:extLst>
            </p:cNvPr>
            <p:cNvSpPr/>
            <p:nvPr/>
          </p:nvSpPr>
          <p:spPr>
            <a:xfrm>
              <a:off x="3065812" y="5377676"/>
              <a:ext cx="350837" cy="267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846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 dirty="0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77" y="269222"/>
            <a:ext cx="8388890" cy="661141"/>
          </a:xfrm>
        </p:spPr>
        <p:txBody>
          <a:bodyPr>
            <a:normAutofit/>
          </a:bodyPr>
          <a:lstStyle/>
          <a:p>
            <a:pPr algn="ctr"/>
            <a:r>
              <a:rPr lang="en-US" altLang="ja-JP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Of Merit comparison toward 7nm</a:t>
            </a:r>
            <a:endParaRPr lang="ja-JP" altLang="en-US" sz="2800" b="1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graphicFrame>
        <p:nvGraphicFramePr>
          <p:cNvPr id="107" name="グラフ 106">
            <a:extLst>
              <a:ext uri="{FF2B5EF4-FFF2-40B4-BE49-F238E27FC236}">
                <a16:creationId xmlns:a16="http://schemas.microsoft.com/office/drawing/2014/main" id="{833421F4-207C-84B2-A3AF-5A8828BE64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109507"/>
              </p:ext>
            </p:extLst>
          </p:nvPr>
        </p:nvGraphicFramePr>
        <p:xfrm>
          <a:off x="0" y="1569630"/>
          <a:ext cx="3184131" cy="3889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0" name="グラフ 109">
            <a:extLst>
              <a:ext uri="{FF2B5EF4-FFF2-40B4-BE49-F238E27FC236}">
                <a16:creationId xmlns:a16="http://schemas.microsoft.com/office/drawing/2014/main" id="{DDF738A0-3E9F-6085-867E-90E0A6D2FF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168941"/>
              </p:ext>
            </p:extLst>
          </p:nvPr>
        </p:nvGraphicFramePr>
        <p:xfrm>
          <a:off x="2840005" y="1647824"/>
          <a:ext cx="3269672" cy="3811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6" name="グラフ 115">
            <a:extLst>
              <a:ext uri="{FF2B5EF4-FFF2-40B4-BE49-F238E27FC236}">
                <a16:creationId xmlns:a16="http://schemas.microsoft.com/office/drawing/2014/main" id="{AE7A3735-22C0-5D0A-D149-C42BF3753B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4674383"/>
              </p:ext>
            </p:extLst>
          </p:nvPr>
        </p:nvGraphicFramePr>
        <p:xfrm>
          <a:off x="5832542" y="1647824"/>
          <a:ext cx="3269672" cy="3811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5D1DBECF-CA52-F81C-6A0B-A493689FC1B8}"/>
              </a:ext>
            </a:extLst>
          </p:cNvPr>
          <p:cNvGrpSpPr/>
          <p:nvPr/>
        </p:nvGrpSpPr>
        <p:grpSpPr>
          <a:xfrm>
            <a:off x="7690181" y="753969"/>
            <a:ext cx="1259501" cy="599761"/>
            <a:chOff x="4220284" y="5629276"/>
            <a:chExt cx="1259501" cy="599761"/>
          </a:xfrm>
        </p:grpSpPr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12A81FC0-F968-D5EE-F618-85930FE812E5}"/>
                </a:ext>
              </a:extLst>
            </p:cNvPr>
            <p:cNvSpPr txBox="1"/>
            <p:nvPr/>
          </p:nvSpPr>
          <p:spPr>
            <a:xfrm>
              <a:off x="4391025" y="5629276"/>
              <a:ext cx="1088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BULK-CMOS</a:t>
              </a:r>
              <a:endParaRPr kumimoji="1" lang="ja-JP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2" name="楕円 131">
              <a:extLst>
                <a:ext uri="{FF2B5EF4-FFF2-40B4-BE49-F238E27FC236}">
                  <a16:creationId xmlns:a16="http://schemas.microsoft.com/office/drawing/2014/main" id="{BE5588FE-89DE-8111-5F0F-95A482C0E61F}"/>
                </a:ext>
              </a:extLst>
            </p:cNvPr>
            <p:cNvSpPr/>
            <p:nvPr/>
          </p:nvSpPr>
          <p:spPr>
            <a:xfrm>
              <a:off x="4220284" y="5695241"/>
              <a:ext cx="170741" cy="1707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55F185F6-8AF4-D9B1-27D8-985571B47DB5}"/>
                </a:ext>
              </a:extLst>
            </p:cNvPr>
            <p:cNvSpPr txBox="1"/>
            <p:nvPr/>
          </p:nvSpPr>
          <p:spPr>
            <a:xfrm>
              <a:off x="4391025" y="5921260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Fin FET</a:t>
              </a:r>
              <a:endParaRPr kumimoji="1" lang="ja-JP" alt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4" name="楕円 133">
              <a:extLst>
                <a:ext uri="{FF2B5EF4-FFF2-40B4-BE49-F238E27FC236}">
                  <a16:creationId xmlns:a16="http://schemas.microsoft.com/office/drawing/2014/main" id="{3655AF46-BA7E-500B-B6D9-35804EB47597}"/>
                </a:ext>
              </a:extLst>
            </p:cNvPr>
            <p:cNvSpPr/>
            <p:nvPr/>
          </p:nvSpPr>
          <p:spPr>
            <a:xfrm>
              <a:off x="4220284" y="5987225"/>
              <a:ext cx="170741" cy="17074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5E8CC26-F50A-2E91-3051-9C9EE907FD67}"/>
                  </a:ext>
                </a:extLst>
              </p:cNvPr>
              <p:cNvSpPr txBox="1"/>
              <p:nvPr/>
            </p:nvSpPr>
            <p:spPr>
              <a:xfrm>
                <a:off x="1299110" y="2196788"/>
                <a:ext cx="1648528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1" lang="en-US" altLang="ja-JP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kumimoji="1" lang="en-US" altLang="ja-JP" sz="1600" b="1" i="1" smtClean="0">
                                  <a:latin typeface="Cambria Math" panose="02040503050406030204" pitchFamily="18" charset="0"/>
                                </a:rPr>
                                <m:t>𝒔𝒂𝒕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1600" b="1" dirty="0"/>
              </a:p>
            </p:txBody>
          </p:sp>
        </mc:Choice>
        <mc:Fallback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5E8CC26-F50A-2E91-3051-9C9EE907F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10" y="2196788"/>
                <a:ext cx="1648528" cy="483146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D6F606CF-9F1B-FD1A-EE07-3C4D45BC4B12}"/>
                  </a:ext>
                </a:extLst>
              </p:cNvPr>
              <p:cNvSpPr txBox="1"/>
              <p:nvPr/>
            </p:nvSpPr>
            <p:spPr>
              <a:xfrm>
                <a:off x="7601896" y="2264880"/>
                <a:ext cx="1223694" cy="303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𝒅𝒅</m:t>
                          </m:r>
                        </m:sub>
                      </m:sSub>
                      <m:r>
                        <a:rPr kumimoji="1" lang="en-US" altLang="ja-JP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ja-JP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ja-JP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𝒐𝒇𝒇</m:t>
                          </m:r>
                        </m:sub>
                      </m:sSub>
                    </m:oMath>
                  </m:oMathPara>
                </a14:m>
                <a:endParaRPr kumimoji="1" lang="ja-JP" altLang="en-US" sz="1800" b="1" dirty="0"/>
              </a:p>
            </p:txBody>
          </p:sp>
        </mc:Choice>
        <mc:Fallback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D6F606CF-9F1B-FD1A-EE07-3C4D45BC4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96" y="2264880"/>
                <a:ext cx="1223694" cy="303225"/>
              </a:xfrm>
              <a:prstGeom prst="rect">
                <a:avLst/>
              </a:prstGeom>
              <a:blipFill>
                <a:blip r:embed="rId6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900AE82F-9E6D-4D2A-EA77-BB168E62DF1F}"/>
                  </a:ext>
                </a:extLst>
              </p:cNvPr>
              <p:cNvSpPr txBox="1"/>
              <p:nvPr/>
            </p:nvSpPr>
            <p:spPr>
              <a:xfrm>
                <a:off x="3824144" y="2308161"/>
                <a:ext cx="1403782" cy="267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kumimoji="1" lang="en-US" altLang="ja-JP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kumimoji="1" lang="en-US" altLang="ja-JP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𝒅𝒅</m:t>
                          </m:r>
                        </m:sub>
                        <m:sup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kumimoji="1" lang="en-US" altLang="ja-JP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ja-JP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kumimoji="1" lang="en-US" altLang="ja-JP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kumimoji="1" lang="ja-JP" altLang="en-US" sz="1600" b="1" dirty="0"/>
              </a:p>
            </p:txBody>
          </p:sp>
        </mc:Choice>
        <mc:Fallback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900AE82F-9E6D-4D2A-EA77-BB168E62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144" y="2308161"/>
                <a:ext cx="1403782" cy="267061"/>
              </a:xfrm>
              <a:prstGeom prst="rect">
                <a:avLst/>
              </a:prstGeom>
              <a:blipFill>
                <a:blip r:embed="rId7"/>
                <a:stretch>
                  <a:fillRect l="-2165" r="-433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グループ化 139">
            <a:extLst>
              <a:ext uri="{FF2B5EF4-FFF2-40B4-BE49-F238E27FC236}">
                <a16:creationId xmlns:a16="http://schemas.microsoft.com/office/drawing/2014/main" id="{82CD48FD-5F24-B559-036A-A2575A176476}"/>
              </a:ext>
            </a:extLst>
          </p:cNvPr>
          <p:cNvGrpSpPr/>
          <p:nvPr/>
        </p:nvGrpSpPr>
        <p:grpSpPr>
          <a:xfrm>
            <a:off x="3539378" y="5524674"/>
            <a:ext cx="2435932" cy="629174"/>
            <a:chOff x="4657126" y="5790075"/>
            <a:chExt cx="2435932" cy="62917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テキスト ボックス 143">
                  <a:extLst>
                    <a:ext uri="{FF2B5EF4-FFF2-40B4-BE49-F238E27FC236}">
                      <a16:creationId xmlns:a16="http://schemas.microsoft.com/office/drawing/2014/main" id="{DEC32F45-10E3-D480-4139-313E6EE57D5B}"/>
                    </a:ext>
                  </a:extLst>
                </p:cNvPr>
                <p:cNvSpPr txBox="1"/>
                <p:nvPr/>
              </p:nvSpPr>
              <p:spPr>
                <a:xfrm>
                  <a:off x="5445100" y="6139038"/>
                  <a:ext cx="702820" cy="1974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ja-JP" sz="1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1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kumimoji="1" lang="en-US" altLang="ja-JP" sz="11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sub>
                            </m:sSub>
                            <m:r>
                              <a:rPr kumimoji="1" lang="en-US" altLang="ja-JP" sz="11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ja-JP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1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kumimoji="1" lang="en-US" altLang="ja-JP" sz="1100" b="1" i="1" smtClean="0">
                                    <a:latin typeface="Cambria Math" panose="02040503050406030204" pitchFamily="18" charset="0"/>
                                  </a:rPr>
                                  <m:t>𝒇𝒅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ja-JP" altLang="en-US" sz="1100" b="1" dirty="0"/>
                </a:p>
              </p:txBody>
            </p:sp>
          </mc:Choice>
          <mc:Fallback>
            <p:sp>
              <p:nvSpPr>
                <p:cNvPr id="144" name="テキスト ボックス 143">
                  <a:extLst>
                    <a:ext uri="{FF2B5EF4-FFF2-40B4-BE49-F238E27FC236}">
                      <a16:creationId xmlns:a16="http://schemas.microsoft.com/office/drawing/2014/main" id="{DEC32F45-10E3-D480-4139-313E6EE57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5100" y="6139038"/>
                  <a:ext cx="702820" cy="197426"/>
                </a:xfrm>
                <a:prstGeom prst="rect">
                  <a:avLst/>
                </a:prstGeom>
                <a:blipFill>
                  <a:blip r:embed="rId8"/>
                  <a:stretch>
                    <a:fillRect b="-3125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テキスト ボックス 144">
                  <a:extLst>
                    <a:ext uri="{FF2B5EF4-FFF2-40B4-BE49-F238E27FC236}">
                      <a16:creationId xmlns:a16="http://schemas.microsoft.com/office/drawing/2014/main" id="{9ED77118-9C43-9727-C162-ACA26574765A}"/>
                    </a:ext>
                  </a:extLst>
                </p:cNvPr>
                <p:cNvSpPr txBox="1"/>
                <p:nvPr/>
              </p:nvSpPr>
              <p:spPr>
                <a:xfrm>
                  <a:off x="5139059" y="5836153"/>
                  <a:ext cx="1310230" cy="1974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ja-JP" sz="1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1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kumimoji="1" lang="en-US" altLang="ja-JP" sz="1100" b="1" i="1" smtClean="0">
                                    <a:latin typeface="Cambria Math" panose="02040503050406030204" pitchFamily="18" charset="0"/>
                                  </a:rPr>
                                  <m:t>𝒐𝒗𝒅</m:t>
                                </m:r>
                              </m:sub>
                            </m:sSub>
                            <m:r>
                              <a:rPr kumimoji="1" lang="en-US" altLang="ja-JP" sz="11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ja-JP" sz="11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11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kumimoji="1" lang="en-US" altLang="ja-JP" sz="1100" b="1" i="1" smtClean="0">
                                    <a:latin typeface="Cambria Math" panose="02040503050406030204" pitchFamily="18" charset="0"/>
                                  </a:rPr>
                                  <m:t>𝒇𝒅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ja-JP" altLang="en-US" sz="1100" b="1" dirty="0"/>
                </a:p>
              </p:txBody>
            </p:sp>
          </mc:Choice>
          <mc:Fallback>
            <p:sp>
              <p:nvSpPr>
                <p:cNvPr id="145" name="テキスト ボックス 144">
                  <a:extLst>
                    <a:ext uri="{FF2B5EF4-FFF2-40B4-BE49-F238E27FC236}">
                      <a16:creationId xmlns:a16="http://schemas.microsoft.com/office/drawing/2014/main" id="{9ED77118-9C43-9727-C162-ACA265747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9059" y="5836153"/>
                  <a:ext cx="1310230" cy="197426"/>
                </a:xfrm>
                <a:prstGeom prst="rect">
                  <a:avLst/>
                </a:prstGeom>
                <a:blipFill>
                  <a:blip r:embed="rId9"/>
                  <a:stretch>
                    <a:fillRect b="-3125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95F16D30-6A27-4139-1E02-6D45609606E6}"/>
                    </a:ext>
                  </a:extLst>
                </p:cNvPr>
                <p:cNvSpPr txBox="1"/>
                <p:nvPr/>
              </p:nvSpPr>
              <p:spPr>
                <a:xfrm>
                  <a:off x="4657126" y="5982123"/>
                  <a:ext cx="41158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kumimoji="1" lang="en-US" altLang="ja-JP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𝒕𝒐𝒕𝒂𝒍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200" b="1" dirty="0"/>
                </a:p>
              </p:txBody>
            </p:sp>
          </mc:Choice>
          <mc:Fallback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95F16D30-6A27-4139-1E02-6D45609606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126" y="5982123"/>
                  <a:ext cx="411588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7463" r="-5970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5B405785-3A0B-685D-B82F-6FC9352C80CE}"/>
                </a:ext>
              </a:extLst>
            </p:cNvPr>
            <p:cNvSpPr txBox="1"/>
            <p:nvPr/>
          </p:nvSpPr>
          <p:spPr>
            <a:xfrm>
              <a:off x="6130935" y="5802332"/>
              <a:ext cx="663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 dirty="0" err="1"/>
                <a:t>FinFET</a:t>
              </a:r>
              <a:endParaRPr kumimoji="1" lang="ja-JP" altLang="en-US" sz="1100" b="1" dirty="0"/>
            </a:p>
          </p:txBody>
        </p:sp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39EBEC23-9481-2575-4E30-58B88A73059A}"/>
                </a:ext>
              </a:extLst>
            </p:cNvPr>
            <p:cNvSpPr txBox="1"/>
            <p:nvPr/>
          </p:nvSpPr>
          <p:spPr>
            <a:xfrm>
              <a:off x="6130935" y="6120648"/>
              <a:ext cx="9621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b="1" dirty="0"/>
                <a:t>BUK-CMOS</a:t>
              </a:r>
              <a:endParaRPr kumimoji="1" lang="ja-JP" altLang="en-US" sz="1100" b="1" dirty="0"/>
            </a:p>
          </p:txBody>
        </p:sp>
        <p:sp>
          <p:nvSpPr>
            <p:cNvPr id="149" name="左中かっこ 148">
              <a:extLst>
                <a:ext uri="{FF2B5EF4-FFF2-40B4-BE49-F238E27FC236}">
                  <a16:creationId xmlns:a16="http://schemas.microsoft.com/office/drawing/2014/main" id="{FECD4F9D-4895-A8AD-7D94-8D392BE74F37}"/>
                </a:ext>
              </a:extLst>
            </p:cNvPr>
            <p:cNvSpPr/>
            <p:nvPr/>
          </p:nvSpPr>
          <p:spPr>
            <a:xfrm>
              <a:off x="5139059" y="5790075"/>
              <a:ext cx="269766" cy="62917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100"/>
            </a:p>
          </p:txBody>
        </p:sp>
      </p:grp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856E90B8-D775-9310-55C3-358D7FC5C8FF}"/>
              </a:ext>
            </a:extLst>
          </p:cNvPr>
          <p:cNvSpPr txBox="1"/>
          <p:nvPr/>
        </p:nvSpPr>
        <p:spPr>
          <a:xfrm>
            <a:off x="685764" y="2747269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7nm</a:t>
            </a:r>
            <a:endParaRPr kumimoji="1" lang="ja-JP" altLang="en-US" sz="2000" b="1" dirty="0"/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C30E1A08-3155-BDFA-EEC6-9E8A8B934B1B}"/>
              </a:ext>
            </a:extLst>
          </p:cNvPr>
          <p:cNvSpPr txBox="1"/>
          <p:nvPr/>
        </p:nvSpPr>
        <p:spPr>
          <a:xfrm>
            <a:off x="3660949" y="3819135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7nm</a:t>
            </a:r>
            <a:endParaRPr kumimoji="1" lang="ja-JP" altLang="en-US" sz="2000" b="1" dirty="0"/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1373455A-EA87-2A6D-6D7F-6BAADB1AF754}"/>
              </a:ext>
            </a:extLst>
          </p:cNvPr>
          <p:cNvSpPr txBox="1"/>
          <p:nvPr/>
        </p:nvSpPr>
        <p:spPr>
          <a:xfrm>
            <a:off x="6708621" y="437170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7nm</a:t>
            </a:r>
            <a:endParaRPr kumimoji="1" lang="ja-JP" altLang="en-US" sz="2000" b="1" dirty="0"/>
          </a:p>
        </p:txBody>
      </p:sp>
      <p:sp>
        <p:nvSpPr>
          <p:cNvPr id="156" name="二等辺三角形 155">
            <a:extLst>
              <a:ext uri="{FF2B5EF4-FFF2-40B4-BE49-F238E27FC236}">
                <a16:creationId xmlns:a16="http://schemas.microsoft.com/office/drawing/2014/main" id="{CE537A30-566A-9F47-770A-A527AACA2FBF}"/>
              </a:ext>
            </a:extLst>
          </p:cNvPr>
          <p:cNvSpPr/>
          <p:nvPr/>
        </p:nvSpPr>
        <p:spPr>
          <a:xfrm>
            <a:off x="6836827" y="4094283"/>
            <a:ext cx="148472" cy="193935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二等辺三角形 156">
            <a:extLst>
              <a:ext uri="{FF2B5EF4-FFF2-40B4-BE49-F238E27FC236}">
                <a16:creationId xmlns:a16="http://schemas.microsoft.com/office/drawing/2014/main" id="{CFABB8FF-28E3-DDE0-7073-9B086031B33D}"/>
              </a:ext>
            </a:extLst>
          </p:cNvPr>
          <p:cNvSpPr/>
          <p:nvPr/>
        </p:nvSpPr>
        <p:spPr>
          <a:xfrm flipV="1">
            <a:off x="3828566" y="4101734"/>
            <a:ext cx="148472" cy="193935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二等辺三角形 157">
            <a:extLst>
              <a:ext uri="{FF2B5EF4-FFF2-40B4-BE49-F238E27FC236}">
                <a16:creationId xmlns:a16="http://schemas.microsoft.com/office/drawing/2014/main" id="{39725B8C-04B6-BFB4-C1C6-92DD3A56CBBF}"/>
              </a:ext>
            </a:extLst>
          </p:cNvPr>
          <p:cNvSpPr/>
          <p:nvPr/>
        </p:nvSpPr>
        <p:spPr>
          <a:xfrm>
            <a:off x="919412" y="2564129"/>
            <a:ext cx="148472" cy="193935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34576AB0-09BE-4746-2348-ABEDBCC3096C}"/>
              </a:ext>
            </a:extLst>
          </p:cNvPr>
          <p:cNvSpPr txBox="1"/>
          <p:nvPr/>
        </p:nvSpPr>
        <p:spPr>
          <a:xfrm>
            <a:off x="0" y="6053458"/>
            <a:ext cx="4754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https://keep.lib.asu.edu/items/157985</a:t>
            </a:r>
          </a:p>
          <a:p>
            <a:r>
              <a:rPr kumimoji="1" lang="en-US" altLang="ja-JP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Predictive Process Design Kits for the 7 nm and 5 nm Technology Nodes</a:t>
            </a:r>
            <a:endParaRPr kumimoji="1" lang="ja-JP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4B844868-300F-BF2F-BAD9-9191DC43B663}"/>
              </a:ext>
            </a:extLst>
          </p:cNvPr>
          <p:cNvSpPr txBox="1"/>
          <p:nvPr/>
        </p:nvSpPr>
        <p:spPr>
          <a:xfrm>
            <a:off x="1752781" y="811848"/>
            <a:ext cx="5444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FinFET</a:t>
            </a:r>
            <a:r>
              <a:rPr kumimoji="1"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technology outperforms BULK-CMOS in all </a:t>
            </a:r>
            <a:r>
              <a:rPr kumimoji="1" lang="en-US" altLang="ja-JP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FoMs</a:t>
            </a:r>
            <a:r>
              <a:rPr kumimoji="1"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kumimoji="1"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The FOM tends to </a:t>
            </a:r>
            <a:r>
              <a:rPr kumimoji="1" lang="en-US" altLang="ja-JP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level off around 7nm node.</a:t>
            </a:r>
            <a:endParaRPr kumimoji="1" lang="ja-JP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172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 dirty="0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52" y="346295"/>
            <a:ext cx="8388890" cy="66114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Price of Logic Density – Parasitic increase below 7nm -</a:t>
            </a:r>
            <a:endParaRPr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25" name="グラフ 24">
            <a:extLst>
              <a:ext uri="{FF2B5EF4-FFF2-40B4-BE49-F238E27FC236}">
                <a16:creationId xmlns:a16="http://schemas.microsoft.com/office/drawing/2014/main" id="{FBD241FA-4011-8136-31DA-A1A9B43D7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120766"/>
              </p:ext>
            </p:extLst>
          </p:nvPr>
        </p:nvGraphicFramePr>
        <p:xfrm>
          <a:off x="362457" y="1660346"/>
          <a:ext cx="4764882" cy="2970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B2AE496-81B2-445F-BC35-E1B0A30961D8}"/>
              </a:ext>
            </a:extLst>
          </p:cNvPr>
          <p:cNvSpPr txBox="1"/>
          <p:nvPr/>
        </p:nvSpPr>
        <p:spPr>
          <a:xfrm>
            <a:off x="914299" y="4477077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40nm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3E488A93-EF56-1712-B8BF-0E526E8BB560}"/>
              </a:ext>
            </a:extLst>
          </p:cNvPr>
          <p:cNvSpPr txBox="1"/>
          <p:nvPr/>
        </p:nvSpPr>
        <p:spPr>
          <a:xfrm>
            <a:off x="1657249" y="4477077"/>
            <a:ext cx="609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28nm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6C0EF32-89B9-83AA-91B8-A37937989175}"/>
              </a:ext>
            </a:extLst>
          </p:cNvPr>
          <p:cNvSpPr txBox="1"/>
          <p:nvPr/>
        </p:nvSpPr>
        <p:spPr>
          <a:xfrm>
            <a:off x="2405008" y="4477076"/>
            <a:ext cx="609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16nm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FAE19D11-93C6-9C9F-68A5-C98E7A503E28}"/>
              </a:ext>
            </a:extLst>
          </p:cNvPr>
          <p:cNvSpPr txBox="1"/>
          <p:nvPr/>
        </p:nvSpPr>
        <p:spPr>
          <a:xfrm>
            <a:off x="3244117" y="4477075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7nm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B9CDB570-09AD-12F5-7019-787DF1AD5EAF}"/>
              </a:ext>
            </a:extLst>
          </p:cNvPr>
          <p:cNvSpPr txBox="1"/>
          <p:nvPr/>
        </p:nvSpPr>
        <p:spPr>
          <a:xfrm>
            <a:off x="3965289" y="4477074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5nm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E05F4B7C-566F-0CDD-D1C5-8DB899A71F12}"/>
              </a:ext>
            </a:extLst>
          </p:cNvPr>
          <p:cNvSpPr txBox="1"/>
          <p:nvPr/>
        </p:nvSpPr>
        <p:spPr>
          <a:xfrm rot="16200000">
            <a:off x="-965791" y="2976379"/>
            <a:ext cx="234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Mx Resistance (vs. 40nm)</a:t>
            </a:r>
            <a:endParaRPr kumimoji="1" lang="ja-JP" altLang="en-US" sz="16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74B46194-B7B8-3271-E174-F810E4EAB4C3}"/>
              </a:ext>
            </a:extLst>
          </p:cNvPr>
          <p:cNvSpPr/>
          <p:nvPr/>
        </p:nvSpPr>
        <p:spPr>
          <a:xfrm>
            <a:off x="3832115" y="3584893"/>
            <a:ext cx="85725" cy="40342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B439F510-9632-E52F-38A5-2911990E55EF}"/>
              </a:ext>
            </a:extLst>
          </p:cNvPr>
          <p:cNvCxnSpPr/>
          <p:nvPr/>
        </p:nvCxnSpPr>
        <p:spPr>
          <a:xfrm>
            <a:off x="4021254" y="3840614"/>
            <a:ext cx="462126" cy="0"/>
          </a:xfrm>
          <a:prstGeom prst="straightConnector1">
            <a:avLst/>
          </a:prstGeom>
          <a:ln w="57150">
            <a:solidFill>
              <a:srgbClr val="FF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29990732-D862-CFDA-3DC7-512B36A36D3A}"/>
              </a:ext>
            </a:extLst>
          </p:cNvPr>
          <p:cNvSpPr txBox="1"/>
          <p:nvPr/>
        </p:nvSpPr>
        <p:spPr>
          <a:xfrm>
            <a:off x="3762208" y="1938588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Mx.R</a:t>
            </a:r>
            <a:endParaRPr kumimoji="1" lang="ja-JP" altLang="en-US" sz="16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C6520416-227C-1758-D56A-86940CF9A2EC}"/>
              </a:ext>
            </a:extLst>
          </p:cNvPr>
          <p:cNvSpPr txBox="1"/>
          <p:nvPr/>
        </p:nvSpPr>
        <p:spPr>
          <a:xfrm>
            <a:off x="3874979" y="332004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Mx.C</a:t>
            </a:r>
            <a:endParaRPr kumimoji="1" lang="ja-JP" alt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2E04D078-D133-A482-E38B-3A3FC97890EF}"/>
              </a:ext>
            </a:extLst>
          </p:cNvPr>
          <p:cNvSpPr txBox="1"/>
          <p:nvPr/>
        </p:nvSpPr>
        <p:spPr>
          <a:xfrm>
            <a:off x="4252317" y="828162"/>
            <a:ext cx="41512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Alvin Loke ,”ISSCC 2024 - Forum 3.1: Extending and Augmenting Analog with Digital to Overcome Technology Scaling Limitations”</a:t>
            </a:r>
            <a:endParaRPr lang="ja-JP" altLang="en-US" b="1" dirty="0"/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6BFB948D-7C17-2F64-269D-8864657D7B54}"/>
              </a:ext>
            </a:extLst>
          </p:cNvPr>
          <p:cNvSpPr txBox="1"/>
          <p:nvPr/>
        </p:nvSpPr>
        <p:spPr>
          <a:xfrm>
            <a:off x="2672781" y="3379258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X3</a:t>
            </a:r>
            <a:endParaRPr kumimoji="1" lang="en-US" altLang="ja-JP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D1DCB73A-BFA5-4461-0E45-34947B3B5A24}"/>
              </a:ext>
            </a:extLst>
          </p:cNvPr>
          <p:cNvSpPr txBox="1"/>
          <p:nvPr/>
        </p:nvSpPr>
        <p:spPr>
          <a:xfrm>
            <a:off x="2960259" y="267872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X3</a:t>
            </a:r>
            <a:endParaRPr kumimoji="1" lang="en-US" altLang="ja-JP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フリーフォーム: 図形 150">
            <a:extLst>
              <a:ext uri="{FF2B5EF4-FFF2-40B4-BE49-F238E27FC236}">
                <a16:creationId xmlns:a16="http://schemas.microsoft.com/office/drawing/2014/main" id="{39CB5703-4115-314B-5947-5E0F96DCF841}"/>
              </a:ext>
            </a:extLst>
          </p:cNvPr>
          <p:cNvSpPr/>
          <p:nvPr/>
        </p:nvSpPr>
        <p:spPr>
          <a:xfrm>
            <a:off x="2709940" y="3681138"/>
            <a:ext cx="666750" cy="428625"/>
          </a:xfrm>
          <a:custGeom>
            <a:avLst/>
            <a:gdLst>
              <a:gd name="connsiteX0" fmla="*/ 0 w 666750"/>
              <a:gd name="connsiteY0" fmla="*/ 428625 h 428625"/>
              <a:gd name="connsiteX1" fmla="*/ 142875 w 666750"/>
              <a:gd name="connsiteY1" fmla="*/ 142875 h 428625"/>
              <a:gd name="connsiteX2" fmla="*/ 666750 w 666750"/>
              <a:gd name="connsiteY2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0" h="428625">
                <a:moveTo>
                  <a:pt x="0" y="428625"/>
                </a:moveTo>
                <a:cubicBezTo>
                  <a:pt x="15875" y="321468"/>
                  <a:pt x="31750" y="214312"/>
                  <a:pt x="142875" y="142875"/>
                </a:cubicBezTo>
                <a:cubicBezTo>
                  <a:pt x="254000" y="71438"/>
                  <a:pt x="460375" y="35719"/>
                  <a:pt x="666750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フリーフォーム: 図形 151">
            <a:extLst>
              <a:ext uri="{FF2B5EF4-FFF2-40B4-BE49-F238E27FC236}">
                <a16:creationId xmlns:a16="http://schemas.microsoft.com/office/drawing/2014/main" id="{5EF0210E-B033-6CC1-D27C-23638BFD85D7}"/>
              </a:ext>
            </a:extLst>
          </p:cNvPr>
          <p:cNvSpPr/>
          <p:nvPr/>
        </p:nvSpPr>
        <p:spPr>
          <a:xfrm rot="20323782">
            <a:off x="3150011" y="2586923"/>
            <a:ext cx="1000223" cy="778813"/>
          </a:xfrm>
          <a:custGeom>
            <a:avLst/>
            <a:gdLst>
              <a:gd name="connsiteX0" fmla="*/ 0 w 666750"/>
              <a:gd name="connsiteY0" fmla="*/ 428625 h 428625"/>
              <a:gd name="connsiteX1" fmla="*/ 142875 w 666750"/>
              <a:gd name="connsiteY1" fmla="*/ 142875 h 428625"/>
              <a:gd name="connsiteX2" fmla="*/ 666750 w 666750"/>
              <a:gd name="connsiteY2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0" h="428625">
                <a:moveTo>
                  <a:pt x="0" y="428625"/>
                </a:moveTo>
                <a:cubicBezTo>
                  <a:pt x="15875" y="321468"/>
                  <a:pt x="31750" y="214312"/>
                  <a:pt x="142875" y="142875"/>
                </a:cubicBezTo>
                <a:cubicBezTo>
                  <a:pt x="254000" y="71438"/>
                  <a:pt x="460375" y="35719"/>
                  <a:pt x="666750" y="0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9" name="グループ化 158">
            <a:extLst>
              <a:ext uri="{FF2B5EF4-FFF2-40B4-BE49-F238E27FC236}">
                <a16:creationId xmlns:a16="http://schemas.microsoft.com/office/drawing/2014/main" id="{9565684D-A5C5-8746-7035-5C23556FBAF4}"/>
              </a:ext>
            </a:extLst>
          </p:cNvPr>
          <p:cNvGrpSpPr/>
          <p:nvPr/>
        </p:nvGrpSpPr>
        <p:grpSpPr>
          <a:xfrm>
            <a:off x="5148371" y="1547503"/>
            <a:ext cx="3182630" cy="2929571"/>
            <a:chOff x="5129908" y="1547503"/>
            <a:chExt cx="3182630" cy="2929571"/>
          </a:xfrm>
        </p:grpSpPr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22BAC00A-4348-1DA9-E0F7-7254AF3C220E}"/>
                </a:ext>
              </a:extLst>
            </p:cNvPr>
            <p:cNvSpPr txBox="1"/>
            <p:nvPr/>
          </p:nvSpPr>
          <p:spPr>
            <a:xfrm rot="16200000" flipH="1" flipV="1">
              <a:off x="4061506" y="2976379"/>
              <a:ext cx="24753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Mx Capacitance (vs. 40nm)</a:t>
              </a:r>
              <a:endParaRPr kumimoji="1" lang="ja-JP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9" name="グループ化 128">
              <a:extLst>
                <a:ext uri="{FF2B5EF4-FFF2-40B4-BE49-F238E27FC236}">
                  <a16:creationId xmlns:a16="http://schemas.microsoft.com/office/drawing/2014/main" id="{1619E672-00DD-4456-BFBE-17ED5A5A8B33}"/>
                </a:ext>
              </a:extLst>
            </p:cNvPr>
            <p:cNvGrpSpPr/>
            <p:nvPr/>
          </p:nvGrpSpPr>
          <p:grpSpPr>
            <a:xfrm>
              <a:off x="5540218" y="1547503"/>
              <a:ext cx="2772320" cy="2929571"/>
              <a:chOff x="644329" y="3651221"/>
              <a:chExt cx="2772320" cy="2929571"/>
            </a:xfrm>
          </p:grpSpPr>
          <p:pic>
            <p:nvPicPr>
              <p:cNvPr id="130" name="図 129">
                <a:extLst>
                  <a:ext uri="{FF2B5EF4-FFF2-40B4-BE49-F238E27FC236}">
                    <a16:creationId xmlns:a16="http://schemas.microsoft.com/office/drawing/2014/main" id="{D8EA24A5-82D3-CC62-31AF-496386210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330" y="3651221"/>
                <a:ext cx="2470345" cy="2563088"/>
              </a:xfrm>
              <a:prstGeom prst="rect">
                <a:avLst/>
              </a:prstGeom>
            </p:spPr>
          </p:pic>
          <p:sp>
            <p:nvSpPr>
              <p:cNvPr id="131" name="正方形/長方形 130">
                <a:extLst>
                  <a:ext uri="{FF2B5EF4-FFF2-40B4-BE49-F238E27FC236}">
                    <a16:creationId xmlns:a16="http://schemas.microsoft.com/office/drawing/2014/main" id="{B3561BA2-15BC-C11D-4B7A-BE2342EBF980}"/>
                  </a:ext>
                </a:extLst>
              </p:cNvPr>
              <p:cNvSpPr/>
              <p:nvPr/>
            </p:nvSpPr>
            <p:spPr>
              <a:xfrm>
                <a:off x="2763838" y="5602705"/>
                <a:ext cx="350837" cy="76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正方形/長方形 131">
                <a:extLst>
                  <a:ext uri="{FF2B5EF4-FFF2-40B4-BE49-F238E27FC236}">
                    <a16:creationId xmlns:a16="http://schemas.microsoft.com/office/drawing/2014/main" id="{BA9097FE-98FF-14AC-7BF2-5AA9F9447276}"/>
                  </a:ext>
                </a:extLst>
              </p:cNvPr>
              <p:cNvSpPr/>
              <p:nvPr/>
            </p:nvSpPr>
            <p:spPr>
              <a:xfrm>
                <a:off x="2027239" y="5983705"/>
                <a:ext cx="736600" cy="2306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正方形/長方形 132">
                <a:extLst>
                  <a:ext uri="{FF2B5EF4-FFF2-40B4-BE49-F238E27FC236}">
                    <a16:creationId xmlns:a16="http://schemas.microsoft.com/office/drawing/2014/main" id="{CBA9DB6C-2DC6-EB50-A58A-7A0FD80BB0D3}"/>
                  </a:ext>
                </a:extLst>
              </p:cNvPr>
              <p:cNvSpPr/>
              <p:nvPr/>
            </p:nvSpPr>
            <p:spPr>
              <a:xfrm>
                <a:off x="2714626" y="5716399"/>
                <a:ext cx="350837" cy="267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正方形/長方形 133">
                <a:extLst>
                  <a:ext uri="{FF2B5EF4-FFF2-40B4-BE49-F238E27FC236}">
                    <a16:creationId xmlns:a16="http://schemas.microsoft.com/office/drawing/2014/main" id="{2252CB7F-7164-F6C6-9FF9-2F8F0C6085F0}"/>
                  </a:ext>
                </a:extLst>
              </p:cNvPr>
              <p:cNvSpPr/>
              <p:nvPr/>
            </p:nvSpPr>
            <p:spPr>
              <a:xfrm>
                <a:off x="644329" y="5469052"/>
                <a:ext cx="350837" cy="76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F8A1328F-9B13-B2F4-0140-2F09595F45C1}"/>
                  </a:ext>
                </a:extLst>
              </p:cNvPr>
              <p:cNvSpPr/>
              <p:nvPr/>
            </p:nvSpPr>
            <p:spPr>
              <a:xfrm>
                <a:off x="938115" y="5983705"/>
                <a:ext cx="350837" cy="2964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正方形/長方形 135">
                <a:extLst>
                  <a:ext uri="{FF2B5EF4-FFF2-40B4-BE49-F238E27FC236}">
                    <a16:creationId xmlns:a16="http://schemas.microsoft.com/office/drawing/2014/main" id="{CDADD141-D90C-A5F6-D92C-1D575A2C7E8A}"/>
                  </a:ext>
                </a:extLst>
              </p:cNvPr>
              <p:cNvSpPr/>
              <p:nvPr/>
            </p:nvSpPr>
            <p:spPr>
              <a:xfrm>
                <a:off x="762696" y="5818792"/>
                <a:ext cx="350837" cy="76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正方形/長方形 136">
                <a:extLst>
                  <a:ext uri="{FF2B5EF4-FFF2-40B4-BE49-F238E27FC236}">
                    <a16:creationId xmlns:a16="http://schemas.microsoft.com/office/drawing/2014/main" id="{79E5D729-8281-0A3D-9228-511C99C5B531}"/>
                  </a:ext>
                </a:extLst>
              </p:cNvPr>
              <p:cNvSpPr/>
              <p:nvPr/>
            </p:nvSpPr>
            <p:spPr>
              <a:xfrm>
                <a:off x="688779" y="5298666"/>
                <a:ext cx="350837" cy="3352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正方形/長方形 137">
                <a:extLst>
                  <a:ext uri="{FF2B5EF4-FFF2-40B4-BE49-F238E27FC236}">
                    <a16:creationId xmlns:a16="http://schemas.microsoft.com/office/drawing/2014/main" id="{12A73435-05DE-6D43-AE42-D26BDCFA81CE}"/>
                  </a:ext>
                </a:extLst>
              </p:cNvPr>
              <p:cNvSpPr/>
              <p:nvPr/>
            </p:nvSpPr>
            <p:spPr>
              <a:xfrm>
                <a:off x="688779" y="5750927"/>
                <a:ext cx="350837" cy="1669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正方形/長方形 138">
                <a:extLst>
                  <a:ext uri="{FF2B5EF4-FFF2-40B4-BE49-F238E27FC236}">
                    <a16:creationId xmlns:a16="http://schemas.microsoft.com/office/drawing/2014/main" id="{5FDD23E1-F42F-F7DE-1680-68904E9C5083}"/>
                  </a:ext>
                </a:extLst>
              </p:cNvPr>
              <p:cNvSpPr/>
              <p:nvPr/>
            </p:nvSpPr>
            <p:spPr>
              <a:xfrm>
                <a:off x="718246" y="5759298"/>
                <a:ext cx="350837" cy="1669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A689D32C-5F7A-7D7A-B89B-BE1741266D16}"/>
                  </a:ext>
                </a:extLst>
              </p:cNvPr>
              <p:cNvSpPr/>
              <p:nvPr/>
            </p:nvSpPr>
            <p:spPr>
              <a:xfrm>
                <a:off x="732038" y="5783847"/>
                <a:ext cx="350837" cy="1669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1" name="正方形/長方形 140">
                <a:extLst>
                  <a:ext uri="{FF2B5EF4-FFF2-40B4-BE49-F238E27FC236}">
                    <a16:creationId xmlns:a16="http://schemas.microsoft.com/office/drawing/2014/main" id="{94590143-0396-2005-5D92-CFD51A27415A}"/>
                  </a:ext>
                </a:extLst>
              </p:cNvPr>
              <p:cNvSpPr/>
              <p:nvPr/>
            </p:nvSpPr>
            <p:spPr>
              <a:xfrm>
                <a:off x="754263" y="5798878"/>
                <a:ext cx="350837" cy="1669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2" name="正方形/長方形 141">
                <a:extLst>
                  <a:ext uri="{FF2B5EF4-FFF2-40B4-BE49-F238E27FC236}">
                    <a16:creationId xmlns:a16="http://schemas.microsoft.com/office/drawing/2014/main" id="{C39F1773-D3DA-5609-B301-8AEF8C997299}"/>
                  </a:ext>
                </a:extLst>
              </p:cNvPr>
              <p:cNvSpPr/>
              <p:nvPr/>
            </p:nvSpPr>
            <p:spPr>
              <a:xfrm>
                <a:off x="681287" y="5441965"/>
                <a:ext cx="350837" cy="1669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3" name="直角三角形 142">
                <a:extLst>
                  <a:ext uri="{FF2B5EF4-FFF2-40B4-BE49-F238E27FC236}">
                    <a16:creationId xmlns:a16="http://schemas.microsoft.com/office/drawing/2014/main" id="{806F46C9-DF7D-9527-F86B-E5CD91F892A1}"/>
                  </a:ext>
                </a:extLst>
              </p:cNvPr>
              <p:cNvSpPr/>
              <p:nvPr/>
            </p:nvSpPr>
            <p:spPr>
              <a:xfrm flipH="1">
                <a:off x="1733452" y="5980243"/>
                <a:ext cx="298895" cy="296445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4" name="直角三角形 143">
                <a:extLst>
                  <a:ext uri="{FF2B5EF4-FFF2-40B4-BE49-F238E27FC236}">
                    <a16:creationId xmlns:a16="http://schemas.microsoft.com/office/drawing/2014/main" id="{0DD89023-6D6F-5BA7-02E0-F6F6B9C74C2B}"/>
                  </a:ext>
                </a:extLst>
              </p:cNvPr>
              <p:cNvSpPr/>
              <p:nvPr/>
            </p:nvSpPr>
            <p:spPr>
              <a:xfrm flipH="1">
                <a:off x="2494410" y="5800954"/>
                <a:ext cx="298895" cy="296445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5" name="直角三角形 144">
                <a:extLst>
                  <a:ext uri="{FF2B5EF4-FFF2-40B4-BE49-F238E27FC236}">
                    <a16:creationId xmlns:a16="http://schemas.microsoft.com/office/drawing/2014/main" id="{EA047AB8-FB7A-0F29-8CEE-C70DA95FCAC9}"/>
                  </a:ext>
                </a:extLst>
              </p:cNvPr>
              <p:cNvSpPr/>
              <p:nvPr/>
            </p:nvSpPr>
            <p:spPr>
              <a:xfrm flipH="1">
                <a:off x="2920777" y="5363107"/>
                <a:ext cx="298895" cy="296445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6" name="直角三角形 145">
                <a:extLst>
                  <a:ext uri="{FF2B5EF4-FFF2-40B4-BE49-F238E27FC236}">
                    <a16:creationId xmlns:a16="http://schemas.microsoft.com/office/drawing/2014/main" id="{4265F77E-97A6-3C48-3810-5B38B4A4F91A}"/>
                  </a:ext>
                </a:extLst>
              </p:cNvPr>
              <p:cNvSpPr/>
              <p:nvPr/>
            </p:nvSpPr>
            <p:spPr>
              <a:xfrm flipH="1">
                <a:off x="2709092" y="5602705"/>
                <a:ext cx="54746" cy="13240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正方形/長方形 146">
                <a:extLst>
                  <a:ext uri="{FF2B5EF4-FFF2-40B4-BE49-F238E27FC236}">
                    <a16:creationId xmlns:a16="http://schemas.microsoft.com/office/drawing/2014/main" id="{493F96C5-2DFA-CE0D-9871-F6FCE991A00C}"/>
                  </a:ext>
                </a:extLst>
              </p:cNvPr>
              <p:cNvSpPr/>
              <p:nvPr/>
            </p:nvSpPr>
            <p:spPr>
              <a:xfrm>
                <a:off x="3065812" y="5377676"/>
                <a:ext cx="350837" cy="267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テキスト ボックス 152">
                  <a:extLst>
                    <a:ext uri="{FF2B5EF4-FFF2-40B4-BE49-F238E27FC236}">
                      <a16:creationId xmlns:a16="http://schemas.microsoft.com/office/drawing/2014/main" id="{7BE1CCD4-2E3E-DCDF-0387-D90868491EDA}"/>
                    </a:ext>
                  </a:extLst>
                </p:cNvPr>
                <p:cNvSpPr txBox="1"/>
                <p:nvPr/>
              </p:nvSpPr>
              <p:spPr>
                <a:xfrm>
                  <a:off x="5667180" y="1565754"/>
                  <a:ext cx="1266312" cy="338554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𝒊𝒏𝒕𝒆𝒓𝒄𝒐𝒏𝒏𝒆𝒄𝒕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6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3" name="テキスト ボックス 152">
                  <a:extLst>
                    <a:ext uri="{FF2B5EF4-FFF2-40B4-BE49-F238E27FC236}">
                      <a16:creationId xmlns:a16="http://schemas.microsoft.com/office/drawing/2014/main" id="{7BE1CCD4-2E3E-DCDF-0387-D90868491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7180" y="1565754"/>
                  <a:ext cx="1266312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テキスト ボックス 153">
                  <a:extLst>
                    <a:ext uri="{FF2B5EF4-FFF2-40B4-BE49-F238E27FC236}">
                      <a16:creationId xmlns:a16="http://schemas.microsoft.com/office/drawing/2014/main" id="{7ECF971B-7458-510B-5C36-34CC82C64CA4}"/>
                    </a:ext>
                  </a:extLst>
                </p:cNvPr>
                <p:cNvSpPr txBox="1"/>
                <p:nvPr/>
              </p:nvSpPr>
              <p:spPr>
                <a:xfrm>
                  <a:off x="7689194" y="2056143"/>
                  <a:ext cx="545865" cy="338554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𝒗𝒊𝒂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6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4" name="テキスト ボックス 153">
                  <a:extLst>
                    <a:ext uri="{FF2B5EF4-FFF2-40B4-BE49-F238E27FC236}">
                      <a16:creationId xmlns:a16="http://schemas.microsoft.com/office/drawing/2014/main" id="{7ECF971B-7458-510B-5C36-34CC82C64C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194" y="2056143"/>
                  <a:ext cx="54586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テキスト ボックス 154">
                  <a:extLst>
                    <a:ext uri="{FF2B5EF4-FFF2-40B4-BE49-F238E27FC236}">
                      <a16:creationId xmlns:a16="http://schemas.microsoft.com/office/drawing/2014/main" id="{163DE36B-5D36-9B74-5144-FE5EC487D3F5}"/>
                    </a:ext>
                  </a:extLst>
                </p:cNvPr>
                <p:cNvSpPr txBox="1"/>
                <p:nvPr/>
              </p:nvSpPr>
              <p:spPr>
                <a:xfrm>
                  <a:off x="6605961" y="3582650"/>
                  <a:ext cx="638651" cy="361894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𝒈𝒂𝒕𝒆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6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5" name="テキスト ボックス 154">
                  <a:extLst>
                    <a:ext uri="{FF2B5EF4-FFF2-40B4-BE49-F238E27FC236}">
                      <a16:creationId xmlns:a16="http://schemas.microsoft.com/office/drawing/2014/main" id="{163DE36B-5D36-9B74-5144-FE5EC487D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5961" y="3582650"/>
                  <a:ext cx="638651" cy="36189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テキスト ボックス 155">
                  <a:extLst>
                    <a:ext uri="{FF2B5EF4-FFF2-40B4-BE49-F238E27FC236}">
                      <a16:creationId xmlns:a16="http://schemas.microsoft.com/office/drawing/2014/main" id="{C25D6482-BA4F-17F4-628B-A4EBF415E715}"/>
                    </a:ext>
                  </a:extLst>
                </p:cNvPr>
                <p:cNvSpPr txBox="1"/>
                <p:nvPr/>
              </p:nvSpPr>
              <p:spPr>
                <a:xfrm>
                  <a:off x="5421559" y="2775105"/>
                  <a:ext cx="938991" cy="338554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kumimoji="1" lang="en-US" altLang="ja-JP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𝒄𝒐𝒏𝒕𝒂𝒄𝒕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6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6" name="テキスト ボックス 155">
                  <a:extLst>
                    <a:ext uri="{FF2B5EF4-FFF2-40B4-BE49-F238E27FC236}">
                      <a16:creationId xmlns:a16="http://schemas.microsoft.com/office/drawing/2014/main" id="{C25D6482-BA4F-17F4-628B-A4EBF415E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1559" y="2775105"/>
                  <a:ext cx="938991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テキスト ボックス 156">
                  <a:extLst>
                    <a:ext uri="{FF2B5EF4-FFF2-40B4-BE49-F238E27FC236}">
                      <a16:creationId xmlns:a16="http://schemas.microsoft.com/office/drawing/2014/main" id="{F651844C-6BF2-16AC-A2F5-03DB23E0A448}"/>
                    </a:ext>
                  </a:extLst>
                </p:cNvPr>
                <p:cNvSpPr txBox="1"/>
                <p:nvPr/>
              </p:nvSpPr>
              <p:spPr>
                <a:xfrm>
                  <a:off x="7696840" y="3622842"/>
                  <a:ext cx="601959" cy="338554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𝒘𝒆𝒍𝒍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6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7" name="テキスト ボックス 156">
                  <a:extLst>
                    <a:ext uri="{FF2B5EF4-FFF2-40B4-BE49-F238E27FC236}">
                      <a16:creationId xmlns:a16="http://schemas.microsoft.com/office/drawing/2014/main" id="{F651844C-6BF2-16AC-A2F5-03DB23E0A4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840" y="3622842"/>
                  <a:ext cx="601959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rgbClr val="92D050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テキスト ボックス 157">
                  <a:extLst>
                    <a:ext uri="{FF2B5EF4-FFF2-40B4-BE49-F238E27FC236}">
                      <a16:creationId xmlns:a16="http://schemas.microsoft.com/office/drawing/2014/main" id="{A1A4B274-67FB-1FBD-FCE9-2C0DF8E42B3C}"/>
                    </a:ext>
                  </a:extLst>
                </p:cNvPr>
                <p:cNvSpPr txBox="1"/>
                <p:nvPr/>
              </p:nvSpPr>
              <p:spPr>
                <a:xfrm>
                  <a:off x="7694145" y="3172787"/>
                  <a:ext cx="604654" cy="36227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r>
                              <a:rPr kumimoji="1" lang="en-US" altLang="ja-JP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6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8" name="テキスト ボックス 157">
                  <a:extLst>
                    <a:ext uri="{FF2B5EF4-FFF2-40B4-BE49-F238E27FC236}">
                      <a16:creationId xmlns:a16="http://schemas.microsoft.com/office/drawing/2014/main" id="{A1A4B274-67FB-1FBD-FCE9-2C0DF8E42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4145" y="3172787"/>
                  <a:ext cx="604654" cy="3622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C9240CD3-56C5-CF52-0041-F90EF5179327}"/>
              </a:ext>
            </a:extLst>
          </p:cNvPr>
          <p:cNvSpPr txBox="1"/>
          <p:nvPr/>
        </p:nvSpPr>
        <p:spPr>
          <a:xfrm>
            <a:off x="4691727" y="4745870"/>
            <a:ext cx="441293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Resistance</a:t>
            </a:r>
          </a:p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 </a:t>
            </a:r>
            <a:r>
              <a:rPr lang="en-US" altLang="ja-JP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Rinterconnects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(mainly MEOL &amp; lower BEOL)</a:t>
            </a:r>
          </a:p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 </a:t>
            </a:r>
            <a:r>
              <a:rPr lang="en-US" altLang="ja-JP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Rcontact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altLang="ja-JP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Rvia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➜︎ severe IR droop</a:t>
            </a:r>
          </a:p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 </a:t>
            </a:r>
            <a:r>
              <a:rPr lang="en-US" altLang="ja-JP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Rgate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➜︎ non-quasistatic effects</a:t>
            </a:r>
          </a:p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 </a:t>
            </a:r>
            <a:r>
              <a:rPr lang="en-US" altLang="ja-JP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Rwell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➜︎ well-ties, </a:t>
            </a:r>
            <a:r>
              <a:rPr lang="en-US" altLang="ja-JP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latchup</a:t>
            </a:r>
            <a:endParaRPr lang="en-US" altLang="ja-JP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Capacitance</a:t>
            </a:r>
          </a:p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 Strong gate coupling to S/D contacts &amp; overlying metal</a:t>
            </a:r>
            <a:endParaRPr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7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直線コネクタ 548">
            <a:extLst>
              <a:ext uri="{FF2B5EF4-FFF2-40B4-BE49-F238E27FC236}">
                <a16:creationId xmlns:a16="http://schemas.microsoft.com/office/drawing/2014/main" id="{1A170436-CDD5-AC16-5E59-37AA9442E266}"/>
              </a:ext>
            </a:extLst>
          </p:cNvPr>
          <p:cNvCxnSpPr>
            <a:cxnSpLocks/>
          </p:cNvCxnSpPr>
          <p:nvPr/>
        </p:nvCxnSpPr>
        <p:spPr>
          <a:xfrm flipH="1">
            <a:off x="4009711" y="1710350"/>
            <a:ext cx="1" cy="13350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3" name="Google Shape;473;p20"/>
          <p:cNvSpPr txBox="1">
            <a:spLocks noGrp="1"/>
          </p:cNvSpPr>
          <p:nvPr>
            <p:ph type="sldNum" idx="12"/>
          </p:nvPr>
        </p:nvSpPr>
        <p:spPr>
          <a:xfrm>
            <a:off x="8515350" y="1"/>
            <a:ext cx="510663" cy="42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2FC57E9-4B2C-6C8A-F6C9-695CD0FE850A}"/>
              </a:ext>
            </a:extLst>
          </p:cNvPr>
          <p:cNvSpPr/>
          <p:nvPr/>
        </p:nvSpPr>
        <p:spPr>
          <a:xfrm>
            <a:off x="2348980" y="2871880"/>
            <a:ext cx="4021718" cy="13510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4BC887B-2FD0-9359-3F3E-C53961470DEF}"/>
              </a:ext>
            </a:extLst>
          </p:cNvPr>
          <p:cNvSpPr/>
          <p:nvPr/>
        </p:nvSpPr>
        <p:spPr>
          <a:xfrm>
            <a:off x="3693806" y="2254045"/>
            <a:ext cx="391297" cy="36658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2" name="直線コネクタ 451">
            <a:extLst>
              <a:ext uri="{FF2B5EF4-FFF2-40B4-BE49-F238E27FC236}">
                <a16:creationId xmlns:a16="http://schemas.microsoft.com/office/drawing/2014/main" id="{A87917E8-F6A8-7F69-4DFD-09645EAB8242}"/>
              </a:ext>
            </a:extLst>
          </p:cNvPr>
          <p:cNvCxnSpPr>
            <a:cxnSpLocks/>
          </p:cNvCxnSpPr>
          <p:nvPr/>
        </p:nvCxnSpPr>
        <p:spPr>
          <a:xfrm flipH="1">
            <a:off x="2366633" y="1710350"/>
            <a:ext cx="1" cy="13350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5" name="直線コネクタ 454">
            <a:extLst>
              <a:ext uri="{FF2B5EF4-FFF2-40B4-BE49-F238E27FC236}">
                <a16:creationId xmlns:a16="http://schemas.microsoft.com/office/drawing/2014/main" id="{1D902189-FAA2-24DB-D768-9DBCEAF631FE}"/>
              </a:ext>
            </a:extLst>
          </p:cNvPr>
          <p:cNvCxnSpPr>
            <a:cxnSpLocks/>
          </p:cNvCxnSpPr>
          <p:nvPr/>
        </p:nvCxnSpPr>
        <p:spPr>
          <a:xfrm flipH="1">
            <a:off x="3781628" y="1710350"/>
            <a:ext cx="1" cy="13350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直線コネクタ 455">
            <a:extLst>
              <a:ext uri="{FF2B5EF4-FFF2-40B4-BE49-F238E27FC236}">
                <a16:creationId xmlns:a16="http://schemas.microsoft.com/office/drawing/2014/main" id="{97B73259-9973-A0D8-2F91-49BD4B3D6C73}"/>
              </a:ext>
            </a:extLst>
          </p:cNvPr>
          <p:cNvCxnSpPr>
            <a:cxnSpLocks/>
          </p:cNvCxnSpPr>
          <p:nvPr/>
        </p:nvCxnSpPr>
        <p:spPr>
          <a:xfrm flipH="1">
            <a:off x="4001607" y="3567210"/>
            <a:ext cx="1" cy="13350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直線コネクタ 456">
            <a:extLst>
              <a:ext uri="{FF2B5EF4-FFF2-40B4-BE49-F238E27FC236}">
                <a16:creationId xmlns:a16="http://schemas.microsoft.com/office/drawing/2014/main" id="{54F85FB1-206C-2E50-762D-12EF40F64504}"/>
              </a:ext>
            </a:extLst>
          </p:cNvPr>
          <p:cNvCxnSpPr>
            <a:cxnSpLocks/>
          </p:cNvCxnSpPr>
          <p:nvPr/>
        </p:nvCxnSpPr>
        <p:spPr>
          <a:xfrm flipH="1">
            <a:off x="4740481" y="3567210"/>
            <a:ext cx="1" cy="13350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8" name="正方形/長方形 457">
            <a:extLst>
              <a:ext uri="{FF2B5EF4-FFF2-40B4-BE49-F238E27FC236}">
                <a16:creationId xmlns:a16="http://schemas.microsoft.com/office/drawing/2014/main" id="{BEE07BEB-773E-0BE5-3C07-628B656DDDD5}"/>
              </a:ext>
            </a:extLst>
          </p:cNvPr>
          <p:cNvSpPr/>
          <p:nvPr/>
        </p:nvSpPr>
        <p:spPr>
          <a:xfrm>
            <a:off x="7057461" y="2871880"/>
            <a:ext cx="992243" cy="13510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9" name="正方形/長方形 458">
            <a:extLst>
              <a:ext uri="{FF2B5EF4-FFF2-40B4-BE49-F238E27FC236}">
                <a16:creationId xmlns:a16="http://schemas.microsoft.com/office/drawing/2014/main" id="{2C4B7AD0-1B15-5196-05F7-D6C84E7E559A}"/>
              </a:ext>
            </a:extLst>
          </p:cNvPr>
          <p:cNvSpPr/>
          <p:nvPr/>
        </p:nvSpPr>
        <p:spPr>
          <a:xfrm>
            <a:off x="762143" y="2880117"/>
            <a:ext cx="992243" cy="13510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0" name="正方形/長方形 459">
            <a:extLst>
              <a:ext uri="{FF2B5EF4-FFF2-40B4-BE49-F238E27FC236}">
                <a16:creationId xmlns:a16="http://schemas.microsoft.com/office/drawing/2014/main" id="{B85E603C-4755-EC3E-7904-78E321DC7E08}"/>
              </a:ext>
            </a:extLst>
          </p:cNvPr>
          <p:cNvSpPr/>
          <p:nvPr/>
        </p:nvSpPr>
        <p:spPr>
          <a:xfrm>
            <a:off x="2333412" y="6017356"/>
            <a:ext cx="4321912" cy="5601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1" name="正方形/長方形 460">
            <a:extLst>
              <a:ext uri="{FF2B5EF4-FFF2-40B4-BE49-F238E27FC236}">
                <a16:creationId xmlns:a16="http://schemas.microsoft.com/office/drawing/2014/main" id="{AD879847-981A-6FC9-BF88-8AABF9FBEEFC}"/>
              </a:ext>
            </a:extLst>
          </p:cNvPr>
          <p:cNvSpPr/>
          <p:nvPr/>
        </p:nvSpPr>
        <p:spPr>
          <a:xfrm>
            <a:off x="2348980" y="968375"/>
            <a:ext cx="4217772" cy="5601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5" name="直線コネクタ 464">
            <a:extLst>
              <a:ext uri="{FF2B5EF4-FFF2-40B4-BE49-F238E27FC236}">
                <a16:creationId xmlns:a16="http://schemas.microsoft.com/office/drawing/2014/main" id="{F9B65192-68CA-29AE-1741-9036E0453A5B}"/>
              </a:ext>
            </a:extLst>
          </p:cNvPr>
          <p:cNvCxnSpPr>
            <a:cxnSpLocks/>
          </p:cNvCxnSpPr>
          <p:nvPr/>
        </p:nvCxnSpPr>
        <p:spPr>
          <a:xfrm flipH="1">
            <a:off x="1727770" y="1710350"/>
            <a:ext cx="1" cy="13350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直線コネクタ 465">
            <a:extLst>
              <a:ext uri="{FF2B5EF4-FFF2-40B4-BE49-F238E27FC236}">
                <a16:creationId xmlns:a16="http://schemas.microsoft.com/office/drawing/2014/main" id="{46F4447B-D131-0908-784B-CC366B7FB18E}"/>
              </a:ext>
            </a:extLst>
          </p:cNvPr>
          <p:cNvCxnSpPr>
            <a:cxnSpLocks/>
          </p:cNvCxnSpPr>
          <p:nvPr/>
        </p:nvCxnSpPr>
        <p:spPr>
          <a:xfrm rot="5400000" flipH="1">
            <a:off x="6500163" y="2204357"/>
            <a:ext cx="1" cy="13350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直線コネクタ 466">
            <a:extLst>
              <a:ext uri="{FF2B5EF4-FFF2-40B4-BE49-F238E27FC236}">
                <a16:creationId xmlns:a16="http://schemas.microsoft.com/office/drawing/2014/main" id="{59418CE3-167A-596D-B6FA-A4B265C0E5EA}"/>
              </a:ext>
            </a:extLst>
          </p:cNvPr>
          <p:cNvCxnSpPr>
            <a:cxnSpLocks/>
          </p:cNvCxnSpPr>
          <p:nvPr/>
        </p:nvCxnSpPr>
        <p:spPr>
          <a:xfrm rot="5400000" flipH="1">
            <a:off x="6452538" y="831158"/>
            <a:ext cx="1" cy="13350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直線コネクタ 467">
            <a:extLst>
              <a:ext uri="{FF2B5EF4-FFF2-40B4-BE49-F238E27FC236}">
                <a16:creationId xmlns:a16="http://schemas.microsoft.com/office/drawing/2014/main" id="{E1B6A204-B335-0789-480B-18AABACB4DC9}"/>
              </a:ext>
            </a:extLst>
          </p:cNvPr>
          <p:cNvCxnSpPr>
            <a:cxnSpLocks/>
          </p:cNvCxnSpPr>
          <p:nvPr/>
        </p:nvCxnSpPr>
        <p:spPr>
          <a:xfrm rot="5400000" flipH="1">
            <a:off x="6488102" y="3563600"/>
            <a:ext cx="1" cy="13350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0" name="直線コネクタ 469">
            <a:extLst>
              <a:ext uri="{FF2B5EF4-FFF2-40B4-BE49-F238E27FC236}">
                <a16:creationId xmlns:a16="http://schemas.microsoft.com/office/drawing/2014/main" id="{F9CA69BB-DE93-4702-10DE-88B37DE0594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60170" y="1532689"/>
            <a:ext cx="1" cy="1335047"/>
          </a:xfrm>
          <a:prstGeom prst="line">
            <a:avLst/>
          </a:prstGeom>
          <a:ln w="28575">
            <a:prstDash val="solid"/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直線コネクタ 475">
            <a:extLst>
              <a:ext uri="{FF2B5EF4-FFF2-40B4-BE49-F238E27FC236}">
                <a16:creationId xmlns:a16="http://schemas.microsoft.com/office/drawing/2014/main" id="{BB0FA907-E4ED-DC7F-7C5E-307AC802C173}"/>
              </a:ext>
            </a:extLst>
          </p:cNvPr>
          <p:cNvCxnSpPr>
            <a:cxnSpLocks/>
          </p:cNvCxnSpPr>
          <p:nvPr/>
        </p:nvCxnSpPr>
        <p:spPr>
          <a:xfrm>
            <a:off x="3990117" y="4727653"/>
            <a:ext cx="777536" cy="0"/>
          </a:xfrm>
          <a:prstGeom prst="line">
            <a:avLst/>
          </a:prstGeom>
          <a:ln w="28575">
            <a:prstDash val="solid"/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8" name="直線コネクタ 477">
            <a:extLst>
              <a:ext uri="{FF2B5EF4-FFF2-40B4-BE49-F238E27FC236}">
                <a16:creationId xmlns:a16="http://schemas.microsoft.com/office/drawing/2014/main" id="{7E1BA1F2-5515-D9D2-5A8B-5A11AFAB4E78}"/>
              </a:ext>
            </a:extLst>
          </p:cNvPr>
          <p:cNvCxnSpPr>
            <a:cxnSpLocks/>
          </p:cNvCxnSpPr>
          <p:nvPr/>
        </p:nvCxnSpPr>
        <p:spPr>
          <a:xfrm>
            <a:off x="2366633" y="1928902"/>
            <a:ext cx="1414995" cy="0"/>
          </a:xfrm>
          <a:prstGeom prst="line">
            <a:avLst/>
          </a:prstGeom>
          <a:ln w="28575">
            <a:prstDash val="solid"/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0" name="直線コネクタ 479">
            <a:extLst>
              <a:ext uri="{FF2B5EF4-FFF2-40B4-BE49-F238E27FC236}">
                <a16:creationId xmlns:a16="http://schemas.microsoft.com/office/drawing/2014/main" id="{86872C0E-070B-0DB0-924A-A7D00C931480}"/>
              </a:ext>
            </a:extLst>
          </p:cNvPr>
          <p:cNvCxnSpPr>
            <a:cxnSpLocks/>
          </p:cNvCxnSpPr>
          <p:nvPr/>
        </p:nvCxnSpPr>
        <p:spPr>
          <a:xfrm>
            <a:off x="1725472" y="1943573"/>
            <a:ext cx="684584" cy="0"/>
          </a:xfrm>
          <a:prstGeom prst="line">
            <a:avLst/>
          </a:prstGeom>
          <a:ln w="28575">
            <a:prstDash val="solid"/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3EA5043-B36C-503B-4971-8DCDF5333111}"/>
              </a:ext>
            </a:extLst>
          </p:cNvPr>
          <p:cNvSpPr/>
          <p:nvPr/>
        </p:nvSpPr>
        <p:spPr>
          <a:xfrm>
            <a:off x="2362676" y="2880117"/>
            <a:ext cx="282567" cy="132686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F6D3486-F2DB-980C-3BA8-004B64DDE300}"/>
              </a:ext>
            </a:extLst>
          </p:cNvPr>
          <p:cNvSpPr/>
          <p:nvPr/>
        </p:nvSpPr>
        <p:spPr>
          <a:xfrm>
            <a:off x="4073463" y="2326492"/>
            <a:ext cx="606048" cy="2364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D088A6E-C5C8-D02F-211E-63B64F4131D9}"/>
              </a:ext>
            </a:extLst>
          </p:cNvPr>
          <p:cNvSpPr/>
          <p:nvPr/>
        </p:nvSpPr>
        <p:spPr>
          <a:xfrm>
            <a:off x="4266923" y="3068043"/>
            <a:ext cx="230658" cy="9421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6F7300A-32AB-3DA4-9FB8-40CC6E0C6F54}"/>
              </a:ext>
            </a:extLst>
          </p:cNvPr>
          <p:cNvSpPr/>
          <p:nvPr/>
        </p:nvSpPr>
        <p:spPr>
          <a:xfrm>
            <a:off x="3352734" y="3068043"/>
            <a:ext cx="230658" cy="9421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E453846-0D09-21DF-9A0B-233DD04B6E21}"/>
              </a:ext>
            </a:extLst>
          </p:cNvPr>
          <p:cNvSpPr/>
          <p:nvPr/>
        </p:nvSpPr>
        <p:spPr>
          <a:xfrm>
            <a:off x="5196623" y="3068043"/>
            <a:ext cx="230658" cy="9421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7C37C98-A151-EA3C-15F2-6C73D328650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004784" y="3565146"/>
            <a:ext cx="261801" cy="7984"/>
          </a:xfrm>
          <a:prstGeom prst="line">
            <a:avLst/>
          </a:prstGeom>
          <a:ln w="2857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5492BF3B-CBAA-A0C6-C91D-5B6E9061E6C4}"/>
              </a:ext>
            </a:extLst>
          </p:cNvPr>
          <p:cNvCxnSpPr>
            <a:cxnSpLocks/>
          </p:cNvCxnSpPr>
          <p:nvPr/>
        </p:nvCxnSpPr>
        <p:spPr>
          <a:xfrm>
            <a:off x="4476804" y="3555621"/>
            <a:ext cx="261801" cy="7984"/>
          </a:xfrm>
          <a:prstGeom prst="line">
            <a:avLst/>
          </a:prstGeom>
          <a:ln w="2857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B882E353-7DD9-8DAA-188F-9FED866C3284}"/>
              </a:ext>
            </a:extLst>
          </p:cNvPr>
          <p:cNvCxnSpPr>
            <a:cxnSpLocks/>
          </p:cNvCxnSpPr>
          <p:nvPr/>
        </p:nvCxnSpPr>
        <p:spPr>
          <a:xfrm>
            <a:off x="3554720" y="3555621"/>
            <a:ext cx="261801" cy="7984"/>
          </a:xfrm>
          <a:prstGeom prst="line">
            <a:avLst/>
          </a:prstGeom>
          <a:ln w="2857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D47942A-505A-17E2-B875-E8FAD2125D9D}"/>
              </a:ext>
            </a:extLst>
          </p:cNvPr>
          <p:cNvCxnSpPr>
            <a:cxnSpLocks/>
          </p:cNvCxnSpPr>
          <p:nvPr/>
        </p:nvCxnSpPr>
        <p:spPr>
          <a:xfrm>
            <a:off x="4955600" y="3559613"/>
            <a:ext cx="261801" cy="7984"/>
          </a:xfrm>
          <a:prstGeom prst="line">
            <a:avLst/>
          </a:prstGeom>
          <a:ln w="2857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84E11C25-7298-CFB8-7297-B9E3B940DBDF}"/>
              </a:ext>
            </a:extLst>
          </p:cNvPr>
          <p:cNvCxnSpPr>
            <a:cxnSpLocks/>
          </p:cNvCxnSpPr>
          <p:nvPr/>
        </p:nvCxnSpPr>
        <p:spPr>
          <a:xfrm flipV="1">
            <a:off x="4500760" y="3595331"/>
            <a:ext cx="89007" cy="76759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913059A4-0E26-2B66-7846-6C6C302FF20D}"/>
              </a:ext>
            </a:extLst>
          </p:cNvPr>
          <p:cNvCxnSpPr>
            <a:cxnSpLocks/>
          </p:cNvCxnSpPr>
          <p:nvPr/>
        </p:nvCxnSpPr>
        <p:spPr>
          <a:xfrm flipH="1" flipV="1">
            <a:off x="4177513" y="3625610"/>
            <a:ext cx="83327" cy="73532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正方形/長方形 452">
            <a:extLst>
              <a:ext uri="{FF2B5EF4-FFF2-40B4-BE49-F238E27FC236}">
                <a16:creationId xmlns:a16="http://schemas.microsoft.com/office/drawing/2014/main" id="{61AF2B2D-A20A-04E8-D6F4-1DB0823BEE5A}"/>
              </a:ext>
            </a:extLst>
          </p:cNvPr>
          <p:cNvSpPr/>
          <p:nvPr/>
        </p:nvSpPr>
        <p:spPr>
          <a:xfrm>
            <a:off x="3887543" y="5881176"/>
            <a:ext cx="197153" cy="136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4" name="正方形/長方形 453">
            <a:extLst>
              <a:ext uri="{FF2B5EF4-FFF2-40B4-BE49-F238E27FC236}">
                <a16:creationId xmlns:a16="http://schemas.microsoft.com/office/drawing/2014/main" id="{CCA7D05A-271A-EB16-787A-CE0EAADBCDE8}"/>
              </a:ext>
            </a:extLst>
          </p:cNvPr>
          <p:cNvSpPr/>
          <p:nvPr/>
        </p:nvSpPr>
        <p:spPr>
          <a:xfrm>
            <a:off x="4731208" y="5892554"/>
            <a:ext cx="197153" cy="136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62" name="直線コネクタ 461">
            <a:extLst>
              <a:ext uri="{FF2B5EF4-FFF2-40B4-BE49-F238E27FC236}">
                <a16:creationId xmlns:a16="http://schemas.microsoft.com/office/drawing/2014/main" id="{9DE9CF87-612B-523C-C80A-589FDA0BAC33}"/>
              </a:ext>
            </a:extLst>
          </p:cNvPr>
          <p:cNvCxnSpPr>
            <a:cxnSpLocks/>
          </p:cNvCxnSpPr>
          <p:nvPr/>
        </p:nvCxnSpPr>
        <p:spPr>
          <a:xfrm>
            <a:off x="4357745" y="2572284"/>
            <a:ext cx="0" cy="492264"/>
          </a:xfrm>
          <a:prstGeom prst="line">
            <a:avLst/>
          </a:prstGeom>
          <a:ln w="2857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9" name="正方形/長方形 478">
            <a:extLst>
              <a:ext uri="{FF2B5EF4-FFF2-40B4-BE49-F238E27FC236}">
                <a16:creationId xmlns:a16="http://schemas.microsoft.com/office/drawing/2014/main" id="{D829F665-AD18-E949-6895-25E09EFA57CC}"/>
              </a:ext>
            </a:extLst>
          </p:cNvPr>
          <p:cNvSpPr/>
          <p:nvPr/>
        </p:nvSpPr>
        <p:spPr>
          <a:xfrm>
            <a:off x="4350982" y="5690008"/>
            <a:ext cx="112711" cy="322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1" name="正方形/長方形 480">
            <a:extLst>
              <a:ext uri="{FF2B5EF4-FFF2-40B4-BE49-F238E27FC236}">
                <a16:creationId xmlns:a16="http://schemas.microsoft.com/office/drawing/2014/main" id="{742566C6-22C6-D751-7125-5A23B941976A}"/>
              </a:ext>
            </a:extLst>
          </p:cNvPr>
          <p:cNvSpPr/>
          <p:nvPr/>
        </p:nvSpPr>
        <p:spPr>
          <a:xfrm>
            <a:off x="3698393" y="2248327"/>
            <a:ext cx="382121" cy="359711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3" name="正方形/長方形 482">
            <a:extLst>
              <a:ext uri="{FF2B5EF4-FFF2-40B4-BE49-F238E27FC236}">
                <a16:creationId xmlns:a16="http://schemas.microsoft.com/office/drawing/2014/main" id="{5A724A46-E595-A7A7-88DE-661A9B6A439E}"/>
              </a:ext>
            </a:extLst>
          </p:cNvPr>
          <p:cNvSpPr/>
          <p:nvPr/>
        </p:nvSpPr>
        <p:spPr>
          <a:xfrm>
            <a:off x="4674575" y="2254044"/>
            <a:ext cx="382121" cy="359711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4" name="正方形/長方形 483">
            <a:extLst>
              <a:ext uri="{FF2B5EF4-FFF2-40B4-BE49-F238E27FC236}">
                <a16:creationId xmlns:a16="http://schemas.microsoft.com/office/drawing/2014/main" id="{FBE973AB-8685-F426-8D7A-6C28E79341C8}"/>
              </a:ext>
            </a:extLst>
          </p:cNvPr>
          <p:cNvSpPr/>
          <p:nvPr/>
        </p:nvSpPr>
        <p:spPr>
          <a:xfrm>
            <a:off x="4181040" y="3153160"/>
            <a:ext cx="382121" cy="710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489" name="グループ化 488">
            <a:extLst>
              <a:ext uri="{FF2B5EF4-FFF2-40B4-BE49-F238E27FC236}">
                <a16:creationId xmlns:a16="http://schemas.microsoft.com/office/drawing/2014/main" id="{5424C415-F8D5-FB6F-4304-71C5DE7ED1B7}"/>
              </a:ext>
            </a:extLst>
          </p:cNvPr>
          <p:cNvGrpSpPr/>
          <p:nvPr/>
        </p:nvGrpSpPr>
        <p:grpSpPr>
          <a:xfrm>
            <a:off x="4765744" y="2324065"/>
            <a:ext cx="210360" cy="214184"/>
            <a:chOff x="4843849" y="1433384"/>
            <a:chExt cx="453082" cy="461319"/>
          </a:xfrm>
        </p:grpSpPr>
        <p:sp>
          <p:nvSpPr>
            <p:cNvPr id="490" name="正方形/長方形 489">
              <a:extLst>
                <a:ext uri="{FF2B5EF4-FFF2-40B4-BE49-F238E27FC236}">
                  <a16:creationId xmlns:a16="http://schemas.microsoft.com/office/drawing/2014/main" id="{DFFB86C4-B1E2-CC82-0CC0-0DA24D7BFA82}"/>
                </a:ext>
              </a:extLst>
            </p:cNvPr>
            <p:cNvSpPr/>
            <p:nvPr/>
          </p:nvSpPr>
          <p:spPr>
            <a:xfrm>
              <a:off x="4843849" y="1433384"/>
              <a:ext cx="453082" cy="461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1" name="直線コネクタ 490">
              <a:extLst>
                <a:ext uri="{FF2B5EF4-FFF2-40B4-BE49-F238E27FC236}">
                  <a16:creationId xmlns:a16="http://schemas.microsoft.com/office/drawing/2014/main" id="{E1D022BB-4FA0-012B-CA57-DDF48F6E1EB9}"/>
                </a:ext>
              </a:extLst>
            </p:cNvPr>
            <p:cNvCxnSpPr/>
            <p:nvPr/>
          </p:nvCxnSpPr>
          <p:spPr>
            <a:xfrm>
              <a:off x="4843849" y="1433384"/>
              <a:ext cx="453082" cy="4613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線コネクタ 491">
              <a:extLst>
                <a:ext uri="{FF2B5EF4-FFF2-40B4-BE49-F238E27FC236}">
                  <a16:creationId xmlns:a16="http://schemas.microsoft.com/office/drawing/2014/main" id="{DE4F74E9-D333-97DF-0791-7DC795A34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3849" y="1433384"/>
              <a:ext cx="453082" cy="4613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3" name="正方形/長方形 492">
            <a:extLst>
              <a:ext uri="{FF2B5EF4-FFF2-40B4-BE49-F238E27FC236}">
                <a16:creationId xmlns:a16="http://schemas.microsoft.com/office/drawing/2014/main" id="{678B2A4F-72BB-34C0-4960-09CB3B50C7E8}"/>
              </a:ext>
            </a:extLst>
          </p:cNvPr>
          <p:cNvSpPr/>
          <p:nvPr/>
        </p:nvSpPr>
        <p:spPr>
          <a:xfrm>
            <a:off x="4350982" y="5538772"/>
            <a:ext cx="114079" cy="1551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5" name="正方形/長方形 494">
            <a:extLst>
              <a:ext uri="{FF2B5EF4-FFF2-40B4-BE49-F238E27FC236}">
                <a16:creationId xmlns:a16="http://schemas.microsoft.com/office/drawing/2014/main" id="{1A9E58A6-5959-87E6-4495-019D3E448549}"/>
              </a:ext>
            </a:extLst>
          </p:cNvPr>
          <p:cNvSpPr/>
          <p:nvPr/>
        </p:nvSpPr>
        <p:spPr>
          <a:xfrm>
            <a:off x="3924059" y="5676758"/>
            <a:ext cx="112719" cy="2157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6" name="正方形/長方形 495">
            <a:extLst>
              <a:ext uri="{FF2B5EF4-FFF2-40B4-BE49-F238E27FC236}">
                <a16:creationId xmlns:a16="http://schemas.microsoft.com/office/drawing/2014/main" id="{A5DA6A13-9D2F-1F38-7BD0-60F2AB5F7F62}"/>
              </a:ext>
            </a:extLst>
          </p:cNvPr>
          <p:cNvSpPr/>
          <p:nvPr/>
        </p:nvSpPr>
        <p:spPr>
          <a:xfrm>
            <a:off x="3872121" y="5756373"/>
            <a:ext cx="228528" cy="100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8" name="正方形/長方形 497">
            <a:extLst>
              <a:ext uri="{FF2B5EF4-FFF2-40B4-BE49-F238E27FC236}">
                <a16:creationId xmlns:a16="http://schemas.microsoft.com/office/drawing/2014/main" id="{F154B4DC-0585-ED01-8D72-9C8533E752B3}"/>
              </a:ext>
            </a:extLst>
          </p:cNvPr>
          <p:cNvSpPr/>
          <p:nvPr/>
        </p:nvSpPr>
        <p:spPr>
          <a:xfrm>
            <a:off x="3848645" y="5631571"/>
            <a:ext cx="266379" cy="100097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0" name="正方形/長方形 499">
            <a:extLst>
              <a:ext uri="{FF2B5EF4-FFF2-40B4-BE49-F238E27FC236}">
                <a16:creationId xmlns:a16="http://schemas.microsoft.com/office/drawing/2014/main" id="{66895E61-3591-B605-7AE6-AB296CA2F669}"/>
              </a:ext>
            </a:extLst>
          </p:cNvPr>
          <p:cNvSpPr/>
          <p:nvPr/>
        </p:nvSpPr>
        <p:spPr>
          <a:xfrm>
            <a:off x="4281206" y="5631571"/>
            <a:ext cx="266379" cy="100097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7" name="正方形/長方形 476">
            <a:extLst>
              <a:ext uri="{FF2B5EF4-FFF2-40B4-BE49-F238E27FC236}">
                <a16:creationId xmlns:a16="http://schemas.microsoft.com/office/drawing/2014/main" id="{DAB387EA-7146-835F-8A1B-23A186F91CEA}"/>
              </a:ext>
            </a:extLst>
          </p:cNvPr>
          <p:cNvSpPr/>
          <p:nvPr/>
        </p:nvSpPr>
        <p:spPr>
          <a:xfrm>
            <a:off x="4293757" y="5761917"/>
            <a:ext cx="228528" cy="93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1" name="正方形/長方形 500">
            <a:extLst>
              <a:ext uri="{FF2B5EF4-FFF2-40B4-BE49-F238E27FC236}">
                <a16:creationId xmlns:a16="http://schemas.microsoft.com/office/drawing/2014/main" id="{2F757CFB-F3F1-9343-22D0-7918B441F3DA}"/>
              </a:ext>
            </a:extLst>
          </p:cNvPr>
          <p:cNvSpPr/>
          <p:nvPr/>
        </p:nvSpPr>
        <p:spPr>
          <a:xfrm>
            <a:off x="4764942" y="5681971"/>
            <a:ext cx="112719" cy="2157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2" name="正方形/長方形 501">
            <a:extLst>
              <a:ext uri="{FF2B5EF4-FFF2-40B4-BE49-F238E27FC236}">
                <a16:creationId xmlns:a16="http://schemas.microsoft.com/office/drawing/2014/main" id="{82CBD6B2-556B-B9A9-3CC7-FA2D599E5FBF}"/>
              </a:ext>
            </a:extLst>
          </p:cNvPr>
          <p:cNvSpPr/>
          <p:nvPr/>
        </p:nvSpPr>
        <p:spPr>
          <a:xfrm>
            <a:off x="4713004" y="5761586"/>
            <a:ext cx="228528" cy="100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3" name="正方形/長方形 502">
            <a:extLst>
              <a:ext uri="{FF2B5EF4-FFF2-40B4-BE49-F238E27FC236}">
                <a16:creationId xmlns:a16="http://schemas.microsoft.com/office/drawing/2014/main" id="{79688112-571A-226F-D282-FF3892C1770C}"/>
              </a:ext>
            </a:extLst>
          </p:cNvPr>
          <p:cNvSpPr/>
          <p:nvPr/>
        </p:nvSpPr>
        <p:spPr>
          <a:xfrm>
            <a:off x="4689528" y="5636784"/>
            <a:ext cx="266379" cy="100097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4" name="正方形/長方形 503">
            <a:extLst>
              <a:ext uri="{FF2B5EF4-FFF2-40B4-BE49-F238E27FC236}">
                <a16:creationId xmlns:a16="http://schemas.microsoft.com/office/drawing/2014/main" id="{1A3736B4-C054-934F-1121-4EEB56C189B3}"/>
              </a:ext>
            </a:extLst>
          </p:cNvPr>
          <p:cNvSpPr/>
          <p:nvPr/>
        </p:nvSpPr>
        <p:spPr>
          <a:xfrm>
            <a:off x="3407820" y="5702872"/>
            <a:ext cx="112711" cy="322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5" name="正方形/長方形 504">
            <a:extLst>
              <a:ext uri="{FF2B5EF4-FFF2-40B4-BE49-F238E27FC236}">
                <a16:creationId xmlns:a16="http://schemas.microsoft.com/office/drawing/2014/main" id="{39CEC527-0AA7-F695-B565-DFDD5DBF108A}"/>
              </a:ext>
            </a:extLst>
          </p:cNvPr>
          <p:cNvSpPr/>
          <p:nvPr/>
        </p:nvSpPr>
        <p:spPr>
          <a:xfrm>
            <a:off x="3407820" y="5551636"/>
            <a:ext cx="114079" cy="1551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6" name="正方形/長方形 505">
            <a:extLst>
              <a:ext uri="{FF2B5EF4-FFF2-40B4-BE49-F238E27FC236}">
                <a16:creationId xmlns:a16="http://schemas.microsoft.com/office/drawing/2014/main" id="{6C280B58-765C-EF19-19FB-43F9129200C3}"/>
              </a:ext>
            </a:extLst>
          </p:cNvPr>
          <p:cNvSpPr/>
          <p:nvPr/>
        </p:nvSpPr>
        <p:spPr>
          <a:xfrm>
            <a:off x="3338044" y="5381789"/>
            <a:ext cx="267770" cy="2324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7" name="正方形/長方形 506">
            <a:extLst>
              <a:ext uri="{FF2B5EF4-FFF2-40B4-BE49-F238E27FC236}">
                <a16:creationId xmlns:a16="http://schemas.microsoft.com/office/drawing/2014/main" id="{C5EF8E79-1C94-773B-078E-F7D05F3CB585}"/>
              </a:ext>
            </a:extLst>
          </p:cNvPr>
          <p:cNvSpPr/>
          <p:nvPr/>
        </p:nvSpPr>
        <p:spPr>
          <a:xfrm>
            <a:off x="3338044" y="5644435"/>
            <a:ext cx="266379" cy="100097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8" name="正方形/長方形 507">
            <a:extLst>
              <a:ext uri="{FF2B5EF4-FFF2-40B4-BE49-F238E27FC236}">
                <a16:creationId xmlns:a16="http://schemas.microsoft.com/office/drawing/2014/main" id="{BB983A76-94DA-A007-121F-4A57DC1A7FE7}"/>
              </a:ext>
            </a:extLst>
          </p:cNvPr>
          <p:cNvSpPr/>
          <p:nvPr/>
        </p:nvSpPr>
        <p:spPr>
          <a:xfrm>
            <a:off x="3350595" y="5774781"/>
            <a:ext cx="228528" cy="93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9" name="正方形/長方形 508">
            <a:extLst>
              <a:ext uri="{FF2B5EF4-FFF2-40B4-BE49-F238E27FC236}">
                <a16:creationId xmlns:a16="http://schemas.microsoft.com/office/drawing/2014/main" id="{AEC99C20-52A0-8914-B595-46F32D3F9229}"/>
              </a:ext>
            </a:extLst>
          </p:cNvPr>
          <p:cNvSpPr/>
          <p:nvPr/>
        </p:nvSpPr>
        <p:spPr>
          <a:xfrm>
            <a:off x="5264306" y="5696776"/>
            <a:ext cx="112711" cy="322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0" name="正方形/長方形 509">
            <a:extLst>
              <a:ext uri="{FF2B5EF4-FFF2-40B4-BE49-F238E27FC236}">
                <a16:creationId xmlns:a16="http://schemas.microsoft.com/office/drawing/2014/main" id="{09C9140A-C361-A93F-9321-2224E07C3C0E}"/>
              </a:ext>
            </a:extLst>
          </p:cNvPr>
          <p:cNvSpPr/>
          <p:nvPr/>
        </p:nvSpPr>
        <p:spPr>
          <a:xfrm>
            <a:off x="5264306" y="5545540"/>
            <a:ext cx="114079" cy="1551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1" name="正方形/長方形 510">
            <a:extLst>
              <a:ext uri="{FF2B5EF4-FFF2-40B4-BE49-F238E27FC236}">
                <a16:creationId xmlns:a16="http://schemas.microsoft.com/office/drawing/2014/main" id="{F13F3145-1EF9-3C4F-0B92-3258BFC0C46E}"/>
              </a:ext>
            </a:extLst>
          </p:cNvPr>
          <p:cNvSpPr/>
          <p:nvPr/>
        </p:nvSpPr>
        <p:spPr>
          <a:xfrm>
            <a:off x="5194530" y="5375693"/>
            <a:ext cx="267770" cy="2324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2" name="正方形/長方形 511">
            <a:extLst>
              <a:ext uri="{FF2B5EF4-FFF2-40B4-BE49-F238E27FC236}">
                <a16:creationId xmlns:a16="http://schemas.microsoft.com/office/drawing/2014/main" id="{6532231E-5128-949B-1F87-A189C1269468}"/>
              </a:ext>
            </a:extLst>
          </p:cNvPr>
          <p:cNvSpPr/>
          <p:nvPr/>
        </p:nvSpPr>
        <p:spPr>
          <a:xfrm>
            <a:off x="5194530" y="5638339"/>
            <a:ext cx="266379" cy="100097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3" name="正方形/長方形 512">
            <a:extLst>
              <a:ext uri="{FF2B5EF4-FFF2-40B4-BE49-F238E27FC236}">
                <a16:creationId xmlns:a16="http://schemas.microsoft.com/office/drawing/2014/main" id="{0440E3FF-84DD-FC26-AA95-604EA501AAEE}"/>
              </a:ext>
            </a:extLst>
          </p:cNvPr>
          <p:cNvSpPr/>
          <p:nvPr/>
        </p:nvSpPr>
        <p:spPr>
          <a:xfrm>
            <a:off x="5207081" y="5768685"/>
            <a:ext cx="228528" cy="93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4" name="正方形/長方形 513">
            <a:extLst>
              <a:ext uri="{FF2B5EF4-FFF2-40B4-BE49-F238E27FC236}">
                <a16:creationId xmlns:a16="http://schemas.microsoft.com/office/drawing/2014/main" id="{2537C056-CCDB-67EB-9826-12815409B863}"/>
              </a:ext>
            </a:extLst>
          </p:cNvPr>
          <p:cNvSpPr/>
          <p:nvPr/>
        </p:nvSpPr>
        <p:spPr>
          <a:xfrm>
            <a:off x="3266922" y="3145695"/>
            <a:ext cx="382121" cy="7107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15" name="正方形/長方形 514">
            <a:extLst>
              <a:ext uri="{FF2B5EF4-FFF2-40B4-BE49-F238E27FC236}">
                <a16:creationId xmlns:a16="http://schemas.microsoft.com/office/drawing/2014/main" id="{3E6E106C-C2C4-E80A-6A82-8CA67E89C531}"/>
              </a:ext>
            </a:extLst>
          </p:cNvPr>
          <p:cNvSpPr/>
          <p:nvPr/>
        </p:nvSpPr>
        <p:spPr>
          <a:xfrm>
            <a:off x="5113034" y="3164961"/>
            <a:ext cx="382121" cy="7107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523" name="グループ化 522">
            <a:extLst>
              <a:ext uri="{FF2B5EF4-FFF2-40B4-BE49-F238E27FC236}">
                <a16:creationId xmlns:a16="http://schemas.microsoft.com/office/drawing/2014/main" id="{A3157AA0-123A-99FD-8D63-0CE9C7625E27}"/>
              </a:ext>
            </a:extLst>
          </p:cNvPr>
          <p:cNvGrpSpPr/>
          <p:nvPr/>
        </p:nvGrpSpPr>
        <p:grpSpPr>
          <a:xfrm rot="1543111">
            <a:off x="4069895" y="5236311"/>
            <a:ext cx="120646" cy="356292"/>
            <a:chOff x="894695" y="5601397"/>
            <a:chExt cx="120646" cy="356292"/>
          </a:xfrm>
        </p:grpSpPr>
        <p:cxnSp>
          <p:nvCxnSpPr>
            <p:cNvPr id="517" name="直線コネクタ 516">
              <a:extLst>
                <a:ext uri="{FF2B5EF4-FFF2-40B4-BE49-F238E27FC236}">
                  <a16:creationId xmlns:a16="http://schemas.microsoft.com/office/drawing/2014/main" id="{B2C47AD1-4E22-EFC3-4DEE-DA3546F9B53F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601397"/>
              <a:ext cx="0" cy="1302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直線コネクタ 517">
              <a:extLst>
                <a:ext uri="{FF2B5EF4-FFF2-40B4-BE49-F238E27FC236}">
                  <a16:creationId xmlns:a16="http://schemas.microsoft.com/office/drawing/2014/main" id="{F09CEC2D-98A2-F983-2A8A-7B2CD4BC1F79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827418"/>
              <a:ext cx="0" cy="1302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直線コネクタ 518">
              <a:extLst>
                <a:ext uri="{FF2B5EF4-FFF2-40B4-BE49-F238E27FC236}">
                  <a16:creationId xmlns:a16="http://schemas.microsoft.com/office/drawing/2014/main" id="{9899EF01-89C9-A1A9-A9B0-F2796C2DF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727672"/>
              <a:ext cx="1206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2" name="直線コネクタ 521">
              <a:extLst>
                <a:ext uri="{FF2B5EF4-FFF2-40B4-BE49-F238E27FC236}">
                  <a16:creationId xmlns:a16="http://schemas.microsoft.com/office/drawing/2014/main" id="{5A7CBB32-B76C-2AEC-E2AB-62FBCC14A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836695"/>
              <a:ext cx="1206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4" name="グループ化 523">
            <a:extLst>
              <a:ext uri="{FF2B5EF4-FFF2-40B4-BE49-F238E27FC236}">
                <a16:creationId xmlns:a16="http://schemas.microsoft.com/office/drawing/2014/main" id="{C25AE8F0-6008-C94D-3A70-B94A39BB01CE}"/>
              </a:ext>
            </a:extLst>
          </p:cNvPr>
          <p:cNvGrpSpPr/>
          <p:nvPr/>
        </p:nvGrpSpPr>
        <p:grpSpPr>
          <a:xfrm rot="1543111">
            <a:off x="5026683" y="5518385"/>
            <a:ext cx="120646" cy="356292"/>
            <a:chOff x="894695" y="5601397"/>
            <a:chExt cx="120646" cy="356292"/>
          </a:xfrm>
        </p:grpSpPr>
        <p:cxnSp>
          <p:nvCxnSpPr>
            <p:cNvPr id="525" name="直線コネクタ 524">
              <a:extLst>
                <a:ext uri="{FF2B5EF4-FFF2-40B4-BE49-F238E27FC236}">
                  <a16:creationId xmlns:a16="http://schemas.microsoft.com/office/drawing/2014/main" id="{A3C654AA-4F20-E3FA-10DE-80166F82AC00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601397"/>
              <a:ext cx="0" cy="13027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6" name="直線コネクタ 525">
              <a:extLst>
                <a:ext uri="{FF2B5EF4-FFF2-40B4-BE49-F238E27FC236}">
                  <a16:creationId xmlns:a16="http://schemas.microsoft.com/office/drawing/2014/main" id="{E27E3DDC-249D-CAA1-122B-4A5E60C1FC27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827418"/>
              <a:ext cx="0" cy="13027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7" name="直線コネクタ 526">
              <a:extLst>
                <a:ext uri="{FF2B5EF4-FFF2-40B4-BE49-F238E27FC236}">
                  <a16:creationId xmlns:a16="http://schemas.microsoft.com/office/drawing/2014/main" id="{8AD2C398-D9AE-7443-D258-94C3CBA7D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727672"/>
              <a:ext cx="120646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8" name="直線コネクタ 527">
              <a:extLst>
                <a:ext uri="{FF2B5EF4-FFF2-40B4-BE49-F238E27FC236}">
                  <a16:creationId xmlns:a16="http://schemas.microsoft.com/office/drawing/2014/main" id="{98432392-342A-FC31-2662-A8A7271A7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836695"/>
              <a:ext cx="120646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9" name="グループ化 528">
            <a:extLst>
              <a:ext uri="{FF2B5EF4-FFF2-40B4-BE49-F238E27FC236}">
                <a16:creationId xmlns:a16="http://schemas.microsoft.com/office/drawing/2014/main" id="{7F64FEBB-FE9E-D78F-079F-8355E85BAF1D}"/>
              </a:ext>
            </a:extLst>
          </p:cNvPr>
          <p:cNvGrpSpPr/>
          <p:nvPr/>
        </p:nvGrpSpPr>
        <p:grpSpPr>
          <a:xfrm rot="20056889" flipH="1">
            <a:off x="4623753" y="5242476"/>
            <a:ext cx="120646" cy="356292"/>
            <a:chOff x="894695" y="5601397"/>
            <a:chExt cx="120646" cy="356292"/>
          </a:xfrm>
        </p:grpSpPr>
        <p:cxnSp>
          <p:nvCxnSpPr>
            <p:cNvPr id="530" name="直線コネクタ 529">
              <a:extLst>
                <a:ext uri="{FF2B5EF4-FFF2-40B4-BE49-F238E27FC236}">
                  <a16:creationId xmlns:a16="http://schemas.microsoft.com/office/drawing/2014/main" id="{1179EB80-0B35-61C2-E4C2-A13F335C2171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601397"/>
              <a:ext cx="0" cy="1302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1" name="直線コネクタ 530">
              <a:extLst>
                <a:ext uri="{FF2B5EF4-FFF2-40B4-BE49-F238E27FC236}">
                  <a16:creationId xmlns:a16="http://schemas.microsoft.com/office/drawing/2014/main" id="{475B8170-51BD-8280-86BC-E93734FEBF7E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827418"/>
              <a:ext cx="0" cy="1302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2" name="直線コネクタ 531">
              <a:extLst>
                <a:ext uri="{FF2B5EF4-FFF2-40B4-BE49-F238E27FC236}">
                  <a16:creationId xmlns:a16="http://schemas.microsoft.com/office/drawing/2014/main" id="{CCDC0A26-4198-9B4A-16E3-976B07FD2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727672"/>
              <a:ext cx="1206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3" name="直線コネクタ 532">
              <a:extLst>
                <a:ext uri="{FF2B5EF4-FFF2-40B4-BE49-F238E27FC236}">
                  <a16:creationId xmlns:a16="http://schemas.microsoft.com/office/drawing/2014/main" id="{C0277943-F80C-F8A8-65B7-865A7B902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836695"/>
              <a:ext cx="1206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4" name="グループ化 533">
            <a:extLst>
              <a:ext uri="{FF2B5EF4-FFF2-40B4-BE49-F238E27FC236}">
                <a16:creationId xmlns:a16="http://schemas.microsoft.com/office/drawing/2014/main" id="{92983FC5-8DEE-914B-1A16-4764D9AB56B8}"/>
              </a:ext>
            </a:extLst>
          </p:cNvPr>
          <p:cNvGrpSpPr/>
          <p:nvPr/>
        </p:nvGrpSpPr>
        <p:grpSpPr>
          <a:xfrm rot="20056889" flipH="1">
            <a:off x="3677555" y="5481845"/>
            <a:ext cx="120646" cy="356292"/>
            <a:chOff x="894695" y="5601397"/>
            <a:chExt cx="120646" cy="356292"/>
          </a:xfrm>
        </p:grpSpPr>
        <p:cxnSp>
          <p:nvCxnSpPr>
            <p:cNvPr id="535" name="直線コネクタ 534">
              <a:extLst>
                <a:ext uri="{FF2B5EF4-FFF2-40B4-BE49-F238E27FC236}">
                  <a16:creationId xmlns:a16="http://schemas.microsoft.com/office/drawing/2014/main" id="{E8F79F8C-AEA3-C577-85B1-5DA9B23B78E2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601397"/>
              <a:ext cx="0" cy="13027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6" name="直線コネクタ 535">
              <a:extLst>
                <a:ext uri="{FF2B5EF4-FFF2-40B4-BE49-F238E27FC236}">
                  <a16:creationId xmlns:a16="http://schemas.microsoft.com/office/drawing/2014/main" id="{86376C3C-AD78-CCBF-92A9-A587D83BF4A8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827418"/>
              <a:ext cx="0" cy="13027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7" name="直線コネクタ 536">
              <a:extLst>
                <a:ext uri="{FF2B5EF4-FFF2-40B4-BE49-F238E27FC236}">
                  <a16:creationId xmlns:a16="http://schemas.microsoft.com/office/drawing/2014/main" id="{6B8C5BED-1834-5EE4-2934-E3EB18325F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727672"/>
              <a:ext cx="120646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8" name="直線コネクタ 537">
              <a:extLst>
                <a:ext uri="{FF2B5EF4-FFF2-40B4-BE49-F238E27FC236}">
                  <a16:creationId xmlns:a16="http://schemas.microsoft.com/office/drawing/2014/main" id="{391C30CA-CD0D-A7C6-02A7-06B6927C9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836695"/>
              <a:ext cx="120646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9" name="グループ化 538">
            <a:extLst>
              <a:ext uri="{FF2B5EF4-FFF2-40B4-BE49-F238E27FC236}">
                <a16:creationId xmlns:a16="http://schemas.microsoft.com/office/drawing/2014/main" id="{F29AAB50-0274-BCFA-5B6E-70C9CEC2036A}"/>
              </a:ext>
            </a:extLst>
          </p:cNvPr>
          <p:cNvGrpSpPr/>
          <p:nvPr/>
        </p:nvGrpSpPr>
        <p:grpSpPr>
          <a:xfrm>
            <a:off x="4248831" y="2545197"/>
            <a:ext cx="120646" cy="356292"/>
            <a:chOff x="894695" y="5601397"/>
            <a:chExt cx="120646" cy="356292"/>
          </a:xfrm>
        </p:grpSpPr>
        <p:cxnSp>
          <p:nvCxnSpPr>
            <p:cNvPr id="540" name="直線コネクタ 539">
              <a:extLst>
                <a:ext uri="{FF2B5EF4-FFF2-40B4-BE49-F238E27FC236}">
                  <a16:creationId xmlns:a16="http://schemas.microsoft.com/office/drawing/2014/main" id="{997846F2-69E8-5074-E1A5-AF1498EC4600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601397"/>
              <a:ext cx="0" cy="13027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1" name="直線コネクタ 540">
              <a:extLst>
                <a:ext uri="{FF2B5EF4-FFF2-40B4-BE49-F238E27FC236}">
                  <a16:creationId xmlns:a16="http://schemas.microsoft.com/office/drawing/2014/main" id="{CFC7C548-2E1A-295B-D2EC-183BD220715C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827418"/>
              <a:ext cx="0" cy="13027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2" name="直線コネクタ 541">
              <a:extLst>
                <a:ext uri="{FF2B5EF4-FFF2-40B4-BE49-F238E27FC236}">
                  <a16:creationId xmlns:a16="http://schemas.microsoft.com/office/drawing/2014/main" id="{0C07899A-476C-7104-09E4-8FA365BABC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727672"/>
              <a:ext cx="12064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3" name="直線コネクタ 542">
              <a:extLst>
                <a:ext uri="{FF2B5EF4-FFF2-40B4-BE49-F238E27FC236}">
                  <a16:creationId xmlns:a16="http://schemas.microsoft.com/office/drawing/2014/main" id="{3380BE85-CBD9-104C-BA25-4DE87A80C3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836695"/>
              <a:ext cx="12064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0A34515-E5CA-372B-B5F1-2DDBDF30382F}"/>
              </a:ext>
            </a:extLst>
          </p:cNvPr>
          <p:cNvGrpSpPr/>
          <p:nvPr/>
        </p:nvGrpSpPr>
        <p:grpSpPr>
          <a:xfrm>
            <a:off x="3364575" y="3303686"/>
            <a:ext cx="210360" cy="214184"/>
            <a:chOff x="4843849" y="1433384"/>
            <a:chExt cx="453082" cy="46131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F0A95FD-C821-8EAA-BEDC-102AEA3936A7}"/>
                </a:ext>
              </a:extLst>
            </p:cNvPr>
            <p:cNvSpPr/>
            <p:nvPr/>
          </p:nvSpPr>
          <p:spPr>
            <a:xfrm>
              <a:off x="4843849" y="1433384"/>
              <a:ext cx="453082" cy="461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11B07725-E705-86A3-A7D1-37F9D084DA3B}"/>
                </a:ext>
              </a:extLst>
            </p:cNvPr>
            <p:cNvCxnSpPr/>
            <p:nvPr/>
          </p:nvCxnSpPr>
          <p:spPr>
            <a:xfrm>
              <a:off x="4843849" y="1433384"/>
              <a:ext cx="453082" cy="4613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448DF631-9EBC-CB08-1CFF-A683A06A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3849" y="1433384"/>
              <a:ext cx="453082" cy="4613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FF19973-38DF-29E3-A67D-B51CE97ACFD6}"/>
              </a:ext>
            </a:extLst>
          </p:cNvPr>
          <p:cNvGrpSpPr/>
          <p:nvPr/>
        </p:nvGrpSpPr>
        <p:grpSpPr>
          <a:xfrm>
            <a:off x="4273705" y="3291534"/>
            <a:ext cx="210360" cy="214184"/>
            <a:chOff x="4843849" y="1433384"/>
            <a:chExt cx="453082" cy="461319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BBD952B-9F8C-CA79-C913-DD2D05EDF9E0}"/>
                </a:ext>
              </a:extLst>
            </p:cNvPr>
            <p:cNvSpPr/>
            <p:nvPr/>
          </p:nvSpPr>
          <p:spPr>
            <a:xfrm>
              <a:off x="4843849" y="1433384"/>
              <a:ext cx="453082" cy="461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7BEDBFEA-EA70-CBA8-5FC1-0DDCDDD42245}"/>
                </a:ext>
              </a:extLst>
            </p:cNvPr>
            <p:cNvCxnSpPr/>
            <p:nvPr/>
          </p:nvCxnSpPr>
          <p:spPr>
            <a:xfrm>
              <a:off x="4843849" y="1433384"/>
              <a:ext cx="453082" cy="4613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AE23C54-51F6-E17C-28B8-F2B3C7931C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3849" y="1433384"/>
              <a:ext cx="453082" cy="4613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3CD5EE67-207B-5791-2F4B-78E32830E685}"/>
              </a:ext>
            </a:extLst>
          </p:cNvPr>
          <p:cNvGrpSpPr/>
          <p:nvPr/>
        </p:nvGrpSpPr>
        <p:grpSpPr>
          <a:xfrm>
            <a:off x="5206772" y="3302194"/>
            <a:ext cx="210360" cy="214184"/>
            <a:chOff x="4843849" y="1433384"/>
            <a:chExt cx="453082" cy="461319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CD0C6E1-FCF2-06FC-D450-2B7752ED1A5D}"/>
                </a:ext>
              </a:extLst>
            </p:cNvPr>
            <p:cNvSpPr/>
            <p:nvPr/>
          </p:nvSpPr>
          <p:spPr>
            <a:xfrm>
              <a:off x="4843849" y="1433384"/>
              <a:ext cx="453082" cy="461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763DE382-A52B-2A3D-4C5A-D998DCD098F1}"/>
                </a:ext>
              </a:extLst>
            </p:cNvPr>
            <p:cNvCxnSpPr/>
            <p:nvPr/>
          </p:nvCxnSpPr>
          <p:spPr>
            <a:xfrm>
              <a:off x="4843849" y="1433384"/>
              <a:ext cx="453082" cy="4613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7F83519-41F6-3E4B-4BE3-ADCE6ED7C0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3849" y="1433384"/>
              <a:ext cx="453082" cy="4613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1B1C969-3496-2679-5598-631D347912EE}"/>
              </a:ext>
            </a:extLst>
          </p:cNvPr>
          <p:cNvSpPr/>
          <p:nvPr/>
        </p:nvSpPr>
        <p:spPr>
          <a:xfrm>
            <a:off x="3262915" y="3803996"/>
            <a:ext cx="382121" cy="102204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6822AFD-4218-2E34-B437-06E193FD95EC}"/>
              </a:ext>
            </a:extLst>
          </p:cNvPr>
          <p:cNvSpPr/>
          <p:nvPr/>
        </p:nvSpPr>
        <p:spPr>
          <a:xfrm>
            <a:off x="5130603" y="3856407"/>
            <a:ext cx="382121" cy="102204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BD6A8CA-7744-FB5E-6C5E-DD015377CECA}"/>
              </a:ext>
            </a:extLst>
          </p:cNvPr>
          <p:cNvSpPr/>
          <p:nvPr/>
        </p:nvSpPr>
        <p:spPr>
          <a:xfrm>
            <a:off x="2652314" y="2875182"/>
            <a:ext cx="3621214" cy="9514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338ED662-E0F9-373A-9018-D93B2CFB3890}"/>
              </a:ext>
            </a:extLst>
          </p:cNvPr>
          <p:cNvSpPr/>
          <p:nvPr/>
        </p:nvSpPr>
        <p:spPr>
          <a:xfrm>
            <a:off x="2657507" y="4135652"/>
            <a:ext cx="3713191" cy="8351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7EB6678-1399-3CF9-0561-CB6FD78CFFC6}"/>
              </a:ext>
            </a:extLst>
          </p:cNvPr>
          <p:cNvSpPr/>
          <p:nvPr/>
        </p:nvSpPr>
        <p:spPr>
          <a:xfrm>
            <a:off x="3774125" y="2588962"/>
            <a:ext cx="230659" cy="19523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FA87753-A569-A3C3-ED83-5A2A1EC1E3D1}"/>
              </a:ext>
            </a:extLst>
          </p:cNvPr>
          <p:cNvSpPr/>
          <p:nvPr/>
        </p:nvSpPr>
        <p:spPr>
          <a:xfrm>
            <a:off x="2903681" y="2579437"/>
            <a:ext cx="230659" cy="19523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115ABFB7-D405-160B-3F27-B6E21BE3CB70}"/>
              </a:ext>
            </a:extLst>
          </p:cNvPr>
          <p:cNvSpPr/>
          <p:nvPr/>
        </p:nvSpPr>
        <p:spPr>
          <a:xfrm>
            <a:off x="5601981" y="2579437"/>
            <a:ext cx="230659" cy="19523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0" name="正方形/長方形 519">
            <a:extLst>
              <a:ext uri="{FF2B5EF4-FFF2-40B4-BE49-F238E27FC236}">
                <a16:creationId xmlns:a16="http://schemas.microsoft.com/office/drawing/2014/main" id="{A19FA18E-9238-FD67-0194-D42707924AF6}"/>
              </a:ext>
            </a:extLst>
          </p:cNvPr>
          <p:cNvSpPr/>
          <p:nvPr/>
        </p:nvSpPr>
        <p:spPr>
          <a:xfrm>
            <a:off x="4334680" y="5126697"/>
            <a:ext cx="112711" cy="3228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4" name="正方形/長方形 493">
            <a:extLst>
              <a:ext uri="{FF2B5EF4-FFF2-40B4-BE49-F238E27FC236}">
                <a16:creationId xmlns:a16="http://schemas.microsoft.com/office/drawing/2014/main" id="{BBDB97D6-DE31-429C-18CB-03F0C1AD0A36}"/>
              </a:ext>
            </a:extLst>
          </p:cNvPr>
          <p:cNvSpPr/>
          <p:nvPr/>
        </p:nvSpPr>
        <p:spPr>
          <a:xfrm>
            <a:off x="4258792" y="4996273"/>
            <a:ext cx="267770" cy="232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6" name="正方形/長方形 515">
            <a:extLst>
              <a:ext uri="{FF2B5EF4-FFF2-40B4-BE49-F238E27FC236}">
                <a16:creationId xmlns:a16="http://schemas.microsoft.com/office/drawing/2014/main" id="{271B62A9-7C3F-CA47-5DAE-B468B6BBE1DF}"/>
              </a:ext>
            </a:extLst>
          </p:cNvPr>
          <p:cNvSpPr/>
          <p:nvPr/>
        </p:nvSpPr>
        <p:spPr>
          <a:xfrm>
            <a:off x="4263695" y="5308406"/>
            <a:ext cx="267770" cy="2324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1" name="正方形/長方形 520">
            <a:extLst>
              <a:ext uri="{FF2B5EF4-FFF2-40B4-BE49-F238E27FC236}">
                <a16:creationId xmlns:a16="http://schemas.microsoft.com/office/drawing/2014/main" id="{B0C59585-5706-2067-3FD0-88615C8748D1}"/>
              </a:ext>
            </a:extLst>
          </p:cNvPr>
          <p:cNvSpPr/>
          <p:nvPr/>
        </p:nvSpPr>
        <p:spPr>
          <a:xfrm>
            <a:off x="4194801" y="3849209"/>
            <a:ext cx="382121" cy="1022049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544" name="正方形/長方形 543">
            <a:extLst>
              <a:ext uri="{FF2B5EF4-FFF2-40B4-BE49-F238E27FC236}">
                <a16:creationId xmlns:a16="http://schemas.microsoft.com/office/drawing/2014/main" id="{9DF18500-3D3D-4EF2-00BC-1754A8AC9F23}"/>
              </a:ext>
            </a:extLst>
          </p:cNvPr>
          <p:cNvSpPr/>
          <p:nvPr/>
        </p:nvSpPr>
        <p:spPr>
          <a:xfrm>
            <a:off x="4057493" y="6028734"/>
            <a:ext cx="711592" cy="1746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D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545" name="正方形/長方形 544">
            <a:extLst>
              <a:ext uri="{FF2B5EF4-FFF2-40B4-BE49-F238E27FC236}">
                <a16:creationId xmlns:a16="http://schemas.microsoft.com/office/drawing/2014/main" id="{87302E4A-A710-1D4D-7A4B-115117164384}"/>
              </a:ext>
            </a:extLst>
          </p:cNvPr>
          <p:cNvSpPr/>
          <p:nvPr/>
        </p:nvSpPr>
        <p:spPr>
          <a:xfrm>
            <a:off x="3233705" y="6021114"/>
            <a:ext cx="711592" cy="1746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S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546" name="正方形/長方形 545">
            <a:extLst>
              <a:ext uri="{FF2B5EF4-FFF2-40B4-BE49-F238E27FC236}">
                <a16:creationId xmlns:a16="http://schemas.microsoft.com/office/drawing/2014/main" id="{39144338-9157-0774-6080-25F5E3B7993B}"/>
              </a:ext>
            </a:extLst>
          </p:cNvPr>
          <p:cNvSpPr/>
          <p:nvPr/>
        </p:nvSpPr>
        <p:spPr>
          <a:xfrm>
            <a:off x="4876685" y="6028937"/>
            <a:ext cx="711592" cy="1746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S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548" name="テキスト ボックス 547">
            <a:extLst>
              <a:ext uri="{FF2B5EF4-FFF2-40B4-BE49-F238E27FC236}">
                <a16:creationId xmlns:a16="http://schemas.microsoft.com/office/drawing/2014/main" id="{D683A013-A9FA-DD28-1669-CBF818E01808}"/>
              </a:ext>
            </a:extLst>
          </p:cNvPr>
          <p:cNvSpPr txBox="1"/>
          <p:nvPr/>
        </p:nvSpPr>
        <p:spPr>
          <a:xfrm>
            <a:off x="2853688" y="1561673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</a:t>
            </a:r>
            <a:endParaRPr kumimoji="1" lang="ja-JP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0" name="直線コネクタ 549">
            <a:extLst>
              <a:ext uri="{FF2B5EF4-FFF2-40B4-BE49-F238E27FC236}">
                <a16:creationId xmlns:a16="http://schemas.microsoft.com/office/drawing/2014/main" id="{6D35F386-66B5-92FE-912A-6F871ABC453E}"/>
              </a:ext>
            </a:extLst>
          </p:cNvPr>
          <p:cNvCxnSpPr>
            <a:cxnSpLocks/>
          </p:cNvCxnSpPr>
          <p:nvPr/>
        </p:nvCxnSpPr>
        <p:spPr>
          <a:xfrm flipV="1">
            <a:off x="3980418" y="1925803"/>
            <a:ext cx="2383223" cy="17770"/>
          </a:xfrm>
          <a:prstGeom prst="line">
            <a:avLst/>
          </a:prstGeom>
          <a:ln w="28575">
            <a:prstDash val="solid"/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4" name="テキスト ボックス 553">
            <a:extLst>
              <a:ext uri="{FF2B5EF4-FFF2-40B4-BE49-F238E27FC236}">
                <a16:creationId xmlns:a16="http://schemas.microsoft.com/office/drawing/2014/main" id="{B74DC99D-7A9D-A438-1B91-0952A5E973E8}"/>
              </a:ext>
            </a:extLst>
          </p:cNvPr>
          <p:cNvSpPr txBox="1"/>
          <p:nvPr/>
        </p:nvSpPr>
        <p:spPr>
          <a:xfrm>
            <a:off x="6954442" y="1963639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STI_W</a:t>
            </a:r>
            <a:endParaRPr kumimoji="1" lang="ja-JP" altLang="en-US" sz="20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55" name="グループ化 554">
            <a:extLst>
              <a:ext uri="{FF2B5EF4-FFF2-40B4-BE49-F238E27FC236}">
                <a16:creationId xmlns:a16="http://schemas.microsoft.com/office/drawing/2014/main" id="{87D05CFC-0C99-F99B-4EA1-2B60244B529D}"/>
              </a:ext>
            </a:extLst>
          </p:cNvPr>
          <p:cNvGrpSpPr/>
          <p:nvPr/>
        </p:nvGrpSpPr>
        <p:grpSpPr>
          <a:xfrm>
            <a:off x="3338387" y="6062054"/>
            <a:ext cx="354765" cy="491029"/>
            <a:chOff x="3192073" y="4504888"/>
            <a:chExt cx="354765" cy="491029"/>
          </a:xfrm>
        </p:grpSpPr>
        <p:cxnSp>
          <p:nvCxnSpPr>
            <p:cNvPr id="556" name="直線コネクタ 555">
              <a:extLst>
                <a:ext uri="{FF2B5EF4-FFF2-40B4-BE49-F238E27FC236}">
                  <a16:creationId xmlns:a16="http://schemas.microsoft.com/office/drawing/2014/main" id="{C2D43438-BF83-0017-B321-4EF628987EAC}"/>
                </a:ext>
              </a:extLst>
            </p:cNvPr>
            <p:cNvCxnSpPr>
              <a:cxnSpLocks/>
            </p:cNvCxnSpPr>
            <p:nvPr/>
          </p:nvCxnSpPr>
          <p:spPr>
            <a:xfrm>
              <a:off x="3192073" y="4664364"/>
              <a:ext cx="348407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線コネクタ 556">
              <a:extLst>
                <a:ext uri="{FF2B5EF4-FFF2-40B4-BE49-F238E27FC236}">
                  <a16:creationId xmlns:a16="http://schemas.microsoft.com/office/drawing/2014/main" id="{D9CC1743-852B-08C2-A7CD-10F2194E9B96}"/>
                </a:ext>
              </a:extLst>
            </p:cNvPr>
            <p:cNvCxnSpPr>
              <a:cxnSpLocks/>
            </p:cNvCxnSpPr>
            <p:nvPr/>
          </p:nvCxnSpPr>
          <p:spPr>
            <a:xfrm>
              <a:off x="3192073" y="4779818"/>
              <a:ext cx="348407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線コネクタ 557">
              <a:extLst>
                <a:ext uri="{FF2B5EF4-FFF2-40B4-BE49-F238E27FC236}">
                  <a16:creationId xmlns:a16="http://schemas.microsoft.com/office/drawing/2014/main" id="{7015FDB9-7881-AEC4-9DAC-F01D42C420CE}"/>
                </a:ext>
              </a:extLst>
            </p:cNvPr>
            <p:cNvCxnSpPr>
              <a:cxnSpLocks/>
            </p:cNvCxnSpPr>
            <p:nvPr/>
          </p:nvCxnSpPr>
          <p:spPr>
            <a:xfrm>
              <a:off x="3366277" y="4504890"/>
              <a:ext cx="0" cy="15947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線コネクタ 558">
              <a:extLst>
                <a:ext uri="{FF2B5EF4-FFF2-40B4-BE49-F238E27FC236}">
                  <a16:creationId xmlns:a16="http://schemas.microsoft.com/office/drawing/2014/main" id="{6F24455F-AD84-42A4-253F-F234E51183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6276" y="4779818"/>
              <a:ext cx="1" cy="2160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0" name="テキスト ボックス 559">
              <a:extLst>
                <a:ext uri="{FF2B5EF4-FFF2-40B4-BE49-F238E27FC236}">
                  <a16:creationId xmlns:a16="http://schemas.microsoft.com/office/drawing/2014/main" id="{B1382CF5-380C-DAFB-5F64-69ED8174A10F}"/>
                </a:ext>
              </a:extLst>
            </p:cNvPr>
            <p:cNvSpPr txBox="1"/>
            <p:nvPr/>
          </p:nvSpPr>
          <p:spPr>
            <a:xfrm>
              <a:off x="3546773" y="4504888"/>
              <a:ext cx="6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en-US" altLang="ja-JP" sz="2400" b="1" i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561" name="グループ化 560">
            <a:extLst>
              <a:ext uri="{FF2B5EF4-FFF2-40B4-BE49-F238E27FC236}">
                <a16:creationId xmlns:a16="http://schemas.microsoft.com/office/drawing/2014/main" id="{03FE8CB6-1945-5E9D-39BE-3DD191DC8014}"/>
              </a:ext>
            </a:extLst>
          </p:cNvPr>
          <p:cNvGrpSpPr/>
          <p:nvPr/>
        </p:nvGrpSpPr>
        <p:grpSpPr>
          <a:xfrm>
            <a:off x="5217401" y="6084643"/>
            <a:ext cx="354765" cy="491029"/>
            <a:chOff x="3192073" y="4504888"/>
            <a:chExt cx="354765" cy="491029"/>
          </a:xfrm>
        </p:grpSpPr>
        <p:cxnSp>
          <p:nvCxnSpPr>
            <p:cNvPr id="562" name="直線コネクタ 561">
              <a:extLst>
                <a:ext uri="{FF2B5EF4-FFF2-40B4-BE49-F238E27FC236}">
                  <a16:creationId xmlns:a16="http://schemas.microsoft.com/office/drawing/2014/main" id="{D357510C-486C-BB62-DF9F-856EDA2709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2073" y="4664364"/>
              <a:ext cx="348407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線コネクタ 562">
              <a:extLst>
                <a:ext uri="{FF2B5EF4-FFF2-40B4-BE49-F238E27FC236}">
                  <a16:creationId xmlns:a16="http://schemas.microsoft.com/office/drawing/2014/main" id="{F0865778-94B6-22CB-A1BB-D394A68F7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92073" y="4779818"/>
              <a:ext cx="348407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線コネクタ 563">
              <a:extLst>
                <a:ext uri="{FF2B5EF4-FFF2-40B4-BE49-F238E27FC236}">
                  <a16:creationId xmlns:a16="http://schemas.microsoft.com/office/drawing/2014/main" id="{64DD2F46-064E-E766-ECBA-1AA00553A926}"/>
                </a:ext>
              </a:extLst>
            </p:cNvPr>
            <p:cNvCxnSpPr>
              <a:cxnSpLocks/>
            </p:cNvCxnSpPr>
            <p:nvPr/>
          </p:nvCxnSpPr>
          <p:spPr>
            <a:xfrm>
              <a:off x="3366277" y="4504890"/>
              <a:ext cx="0" cy="15947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線コネクタ 564">
              <a:extLst>
                <a:ext uri="{FF2B5EF4-FFF2-40B4-BE49-F238E27FC236}">
                  <a16:creationId xmlns:a16="http://schemas.microsoft.com/office/drawing/2014/main" id="{D2D13AE6-88DB-7D33-0CC1-B78184E0A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6276" y="4779818"/>
              <a:ext cx="1" cy="2160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テキスト ボックス 565">
              <a:extLst>
                <a:ext uri="{FF2B5EF4-FFF2-40B4-BE49-F238E27FC236}">
                  <a16:creationId xmlns:a16="http://schemas.microsoft.com/office/drawing/2014/main" id="{4655C8EB-402C-CF98-4D18-1FFB4AB86F8A}"/>
                </a:ext>
              </a:extLst>
            </p:cNvPr>
            <p:cNvSpPr txBox="1"/>
            <p:nvPr/>
          </p:nvSpPr>
          <p:spPr>
            <a:xfrm>
              <a:off x="3546773" y="4504888"/>
              <a:ext cx="6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en-US" altLang="ja-JP" sz="2400" b="1" i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567" name="グループ化 566">
            <a:extLst>
              <a:ext uri="{FF2B5EF4-FFF2-40B4-BE49-F238E27FC236}">
                <a16:creationId xmlns:a16="http://schemas.microsoft.com/office/drawing/2014/main" id="{76E0B7BB-DAD7-F95F-31E8-39C2E29EE1D1}"/>
              </a:ext>
            </a:extLst>
          </p:cNvPr>
          <p:cNvGrpSpPr/>
          <p:nvPr/>
        </p:nvGrpSpPr>
        <p:grpSpPr>
          <a:xfrm>
            <a:off x="4271727" y="6077104"/>
            <a:ext cx="354765" cy="491029"/>
            <a:chOff x="3192073" y="4504888"/>
            <a:chExt cx="354765" cy="491029"/>
          </a:xfrm>
        </p:grpSpPr>
        <p:cxnSp>
          <p:nvCxnSpPr>
            <p:cNvPr id="568" name="直線コネクタ 567">
              <a:extLst>
                <a:ext uri="{FF2B5EF4-FFF2-40B4-BE49-F238E27FC236}">
                  <a16:creationId xmlns:a16="http://schemas.microsoft.com/office/drawing/2014/main" id="{79D8D516-6EDB-7271-CCEE-E65A3B4EA622}"/>
                </a:ext>
              </a:extLst>
            </p:cNvPr>
            <p:cNvCxnSpPr>
              <a:cxnSpLocks/>
            </p:cNvCxnSpPr>
            <p:nvPr/>
          </p:nvCxnSpPr>
          <p:spPr>
            <a:xfrm>
              <a:off x="3192073" y="4664364"/>
              <a:ext cx="348407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線コネクタ 568">
              <a:extLst>
                <a:ext uri="{FF2B5EF4-FFF2-40B4-BE49-F238E27FC236}">
                  <a16:creationId xmlns:a16="http://schemas.microsoft.com/office/drawing/2014/main" id="{9796A7F9-9D5E-8B2D-46CA-8542499D853F}"/>
                </a:ext>
              </a:extLst>
            </p:cNvPr>
            <p:cNvCxnSpPr>
              <a:cxnSpLocks/>
            </p:cNvCxnSpPr>
            <p:nvPr/>
          </p:nvCxnSpPr>
          <p:spPr>
            <a:xfrm>
              <a:off x="3192073" y="4779818"/>
              <a:ext cx="348407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線コネクタ 569">
              <a:extLst>
                <a:ext uri="{FF2B5EF4-FFF2-40B4-BE49-F238E27FC236}">
                  <a16:creationId xmlns:a16="http://schemas.microsoft.com/office/drawing/2014/main" id="{55C37B67-7AD9-2D2F-E969-F451B7FE5925}"/>
                </a:ext>
              </a:extLst>
            </p:cNvPr>
            <p:cNvCxnSpPr>
              <a:cxnSpLocks/>
            </p:cNvCxnSpPr>
            <p:nvPr/>
          </p:nvCxnSpPr>
          <p:spPr>
            <a:xfrm>
              <a:off x="3366277" y="4504890"/>
              <a:ext cx="0" cy="15947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線コネクタ 570">
              <a:extLst>
                <a:ext uri="{FF2B5EF4-FFF2-40B4-BE49-F238E27FC236}">
                  <a16:creationId xmlns:a16="http://schemas.microsoft.com/office/drawing/2014/main" id="{59A3C468-E592-AD40-55B6-CBD17A6F3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6276" y="4779818"/>
              <a:ext cx="1" cy="216099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2" name="テキスト ボックス 571">
              <a:extLst>
                <a:ext uri="{FF2B5EF4-FFF2-40B4-BE49-F238E27FC236}">
                  <a16:creationId xmlns:a16="http://schemas.microsoft.com/office/drawing/2014/main" id="{DD1EF772-56A2-7C67-D019-7130AC33AB0C}"/>
                </a:ext>
              </a:extLst>
            </p:cNvPr>
            <p:cNvSpPr txBox="1"/>
            <p:nvPr/>
          </p:nvSpPr>
          <p:spPr>
            <a:xfrm>
              <a:off x="3546773" y="4504888"/>
              <a:ext cx="6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en-US" altLang="ja-JP" sz="2400" b="1" i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0" name="タイトル 2">
            <a:extLst>
              <a:ext uri="{FF2B5EF4-FFF2-40B4-BE49-F238E27FC236}">
                <a16:creationId xmlns:a16="http://schemas.microsoft.com/office/drawing/2014/main" id="{F07ADD58-3ECE-99F6-BEDC-CF8B1005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52" y="346295"/>
            <a:ext cx="8388890" cy="661141"/>
          </a:xfrm>
        </p:spPr>
        <p:txBody>
          <a:bodyPr>
            <a:normAutofit/>
          </a:bodyPr>
          <a:lstStyle/>
          <a:p>
            <a:pPr algn="ctr"/>
            <a:r>
              <a:rPr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Strategy of fighting Layout </a:t>
            </a:r>
            <a:r>
              <a:rPr lang="en-US" altLang="ja-JP" sz="28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Parasitics</a:t>
            </a:r>
            <a:r>
              <a:rPr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(1/2)</a:t>
            </a:r>
            <a:endParaRPr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3" name="正方形/長方形 462">
            <a:extLst>
              <a:ext uri="{FF2B5EF4-FFF2-40B4-BE49-F238E27FC236}">
                <a16:creationId xmlns:a16="http://schemas.microsoft.com/office/drawing/2014/main" id="{D61A593F-C07D-4AD5-8679-868EFF71687E}"/>
              </a:ext>
            </a:extLst>
          </p:cNvPr>
          <p:cNvSpPr/>
          <p:nvPr/>
        </p:nvSpPr>
        <p:spPr>
          <a:xfrm>
            <a:off x="1457510" y="2898912"/>
            <a:ext cx="282567" cy="132686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9" name="正方形/長方形 468">
            <a:extLst>
              <a:ext uri="{FF2B5EF4-FFF2-40B4-BE49-F238E27FC236}">
                <a16:creationId xmlns:a16="http://schemas.microsoft.com/office/drawing/2014/main" id="{358A26DD-301F-76B9-835F-CF04CD62CF74}"/>
              </a:ext>
            </a:extLst>
          </p:cNvPr>
          <p:cNvSpPr/>
          <p:nvPr/>
        </p:nvSpPr>
        <p:spPr>
          <a:xfrm>
            <a:off x="738166" y="2877173"/>
            <a:ext cx="987306" cy="9315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1" name="正方形/長方形 470">
            <a:extLst>
              <a:ext uri="{FF2B5EF4-FFF2-40B4-BE49-F238E27FC236}">
                <a16:creationId xmlns:a16="http://schemas.microsoft.com/office/drawing/2014/main" id="{2F55585F-40D8-86E7-2288-DAF3A59795E5}"/>
              </a:ext>
            </a:extLst>
          </p:cNvPr>
          <p:cNvSpPr/>
          <p:nvPr/>
        </p:nvSpPr>
        <p:spPr>
          <a:xfrm flipV="1">
            <a:off x="756060" y="4154700"/>
            <a:ext cx="987306" cy="7650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5" name="正方形/長方形 474">
            <a:extLst>
              <a:ext uri="{FF2B5EF4-FFF2-40B4-BE49-F238E27FC236}">
                <a16:creationId xmlns:a16="http://schemas.microsoft.com/office/drawing/2014/main" id="{E132E198-1717-4F1A-BBF6-74DA89A5DBE6}"/>
              </a:ext>
            </a:extLst>
          </p:cNvPr>
          <p:cNvSpPr/>
          <p:nvPr/>
        </p:nvSpPr>
        <p:spPr>
          <a:xfrm>
            <a:off x="2324595" y="6015890"/>
            <a:ext cx="275099" cy="560167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7" name="正方形/長方形 496">
            <a:extLst>
              <a:ext uri="{FF2B5EF4-FFF2-40B4-BE49-F238E27FC236}">
                <a16:creationId xmlns:a16="http://schemas.microsoft.com/office/drawing/2014/main" id="{2C4A415D-AE92-643F-1709-A6E8AB8F0406}"/>
              </a:ext>
            </a:extLst>
          </p:cNvPr>
          <p:cNvSpPr/>
          <p:nvPr/>
        </p:nvSpPr>
        <p:spPr>
          <a:xfrm>
            <a:off x="6380225" y="6018529"/>
            <a:ext cx="275099" cy="560167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4" name="正方形/長方形 573">
            <a:extLst>
              <a:ext uri="{FF2B5EF4-FFF2-40B4-BE49-F238E27FC236}">
                <a16:creationId xmlns:a16="http://schemas.microsoft.com/office/drawing/2014/main" id="{52DDC0DD-32AC-D8EA-A91A-775CD1B964A2}"/>
              </a:ext>
            </a:extLst>
          </p:cNvPr>
          <p:cNvSpPr/>
          <p:nvPr/>
        </p:nvSpPr>
        <p:spPr>
          <a:xfrm>
            <a:off x="2355890" y="968374"/>
            <a:ext cx="282567" cy="54317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5" name="正方形/長方形 574">
            <a:extLst>
              <a:ext uri="{FF2B5EF4-FFF2-40B4-BE49-F238E27FC236}">
                <a16:creationId xmlns:a16="http://schemas.microsoft.com/office/drawing/2014/main" id="{DB618F18-55DC-86EE-FBA3-D4DDB8F622A3}"/>
              </a:ext>
            </a:extLst>
          </p:cNvPr>
          <p:cNvSpPr/>
          <p:nvPr/>
        </p:nvSpPr>
        <p:spPr>
          <a:xfrm flipH="1">
            <a:off x="6266742" y="986391"/>
            <a:ext cx="282567" cy="522808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6" name="正方形/長方形 575">
            <a:extLst>
              <a:ext uri="{FF2B5EF4-FFF2-40B4-BE49-F238E27FC236}">
                <a16:creationId xmlns:a16="http://schemas.microsoft.com/office/drawing/2014/main" id="{0FF93246-8066-1D52-094B-A5A4CC80BDD8}"/>
              </a:ext>
            </a:extLst>
          </p:cNvPr>
          <p:cNvSpPr/>
          <p:nvPr/>
        </p:nvSpPr>
        <p:spPr>
          <a:xfrm>
            <a:off x="2622146" y="1440219"/>
            <a:ext cx="3944606" cy="7461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7" name="テキスト ボックス 576">
            <a:extLst>
              <a:ext uri="{FF2B5EF4-FFF2-40B4-BE49-F238E27FC236}">
                <a16:creationId xmlns:a16="http://schemas.microsoft.com/office/drawing/2014/main" id="{DF6823CF-518E-49C0-ABCB-98F4B54E5919}"/>
              </a:ext>
            </a:extLst>
          </p:cNvPr>
          <p:cNvSpPr txBox="1"/>
          <p:nvPr/>
        </p:nvSpPr>
        <p:spPr>
          <a:xfrm>
            <a:off x="4148694" y="4282507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Cgd</a:t>
            </a:r>
            <a:endParaRPr kumimoji="1" lang="ja-JP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8" name="テキスト ボックス 577">
            <a:extLst>
              <a:ext uri="{FF2B5EF4-FFF2-40B4-BE49-F238E27FC236}">
                <a16:creationId xmlns:a16="http://schemas.microsoft.com/office/drawing/2014/main" id="{693C42D0-8E72-B7C9-709C-6981E1D134EF}"/>
              </a:ext>
            </a:extLst>
          </p:cNvPr>
          <p:cNvSpPr txBox="1"/>
          <p:nvPr/>
        </p:nvSpPr>
        <p:spPr>
          <a:xfrm>
            <a:off x="3365223" y="3900658"/>
            <a:ext cx="43633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Cgs</a:t>
            </a:r>
            <a:endParaRPr kumimoji="1" lang="ja-JP" alt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0" name="テキスト ボックス 579">
            <a:extLst>
              <a:ext uri="{FF2B5EF4-FFF2-40B4-BE49-F238E27FC236}">
                <a16:creationId xmlns:a16="http://schemas.microsoft.com/office/drawing/2014/main" id="{95498699-54A3-379C-039C-847B86D73EB4}"/>
              </a:ext>
            </a:extLst>
          </p:cNvPr>
          <p:cNvSpPr txBox="1"/>
          <p:nvPr/>
        </p:nvSpPr>
        <p:spPr>
          <a:xfrm>
            <a:off x="3465831" y="507781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Cgd</a:t>
            </a:r>
            <a:endParaRPr kumimoji="1" lang="ja-JP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1" name="テキスト ボックス 580">
            <a:extLst>
              <a:ext uri="{FF2B5EF4-FFF2-40B4-BE49-F238E27FC236}">
                <a16:creationId xmlns:a16="http://schemas.microsoft.com/office/drawing/2014/main" id="{967F792D-2E90-E276-E329-657080941AD8}"/>
              </a:ext>
            </a:extLst>
          </p:cNvPr>
          <p:cNvSpPr txBox="1"/>
          <p:nvPr/>
        </p:nvSpPr>
        <p:spPr>
          <a:xfrm>
            <a:off x="2650605" y="5512713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Cgs</a:t>
            </a:r>
            <a:endParaRPr kumimoji="1" lang="ja-JP" alt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82" name="グループ化 581">
            <a:extLst>
              <a:ext uri="{FF2B5EF4-FFF2-40B4-BE49-F238E27FC236}">
                <a16:creationId xmlns:a16="http://schemas.microsoft.com/office/drawing/2014/main" id="{79D2D202-5F6A-A352-BF67-1C16A667034E}"/>
              </a:ext>
            </a:extLst>
          </p:cNvPr>
          <p:cNvGrpSpPr/>
          <p:nvPr/>
        </p:nvGrpSpPr>
        <p:grpSpPr>
          <a:xfrm rot="5400000">
            <a:off x="4131842" y="5816724"/>
            <a:ext cx="166094" cy="183106"/>
            <a:chOff x="894695" y="5601397"/>
            <a:chExt cx="120646" cy="356292"/>
          </a:xfrm>
        </p:grpSpPr>
        <p:cxnSp>
          <p:nvCxnSpPr>
            <p:cNvPr id="583" name="直線コネクタ 582">
              <a:extLst>
                <a:ext uri="{FF2B5EF4-FFF2-40B4-BE49-F238E27FC236}">
                  <a16:creationId xmlns:a16="http://schemas.microsoft.com/office/drawing/2014/main" id="{0B501991-2162-99AA-F666-E8274D9FF90A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601397"/>
              <a:ext cx="0" cy="1302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4" name="直線コネクタ 583">
              <a:extLst>
                <a:ext uri="{FF2B5EF4-FFF2-40B4-BE49-F238E27FC236}">
                  <a16:creationId xmlns:a16="http://schemas.microsoft.com/office/drawing/2014/main" id="{7FA3B245-92BA-B830-3CDD-A4E994F8EC4F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827418"/>
              <a:ext cx="0" cy="1302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5" name="直線コネクタ 584">
              <a:extLst>
                <a:ext uri="{FF2B5EF4-FFF2-40B4-BE49-F238E27FC236}">
                  <a16:creationId xmlns:a16="http://schemas.microsoft.com/office/drawing/2014/main" id="{A8D57A65-3CEF-87B2-EECD-DE2D58BCB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727672"/>
              <a:ext cx="1206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6" name="直線コネクタ 585">
              <a:extLst>
                <a:ext uri="{FF2B5EF4-FFF2-40B4-BE49-F238E27FC236}">
                  <a16:creationId xmlns:a16="http://schemas.microsoft.com/office/drawing/2014/main" id="{61581FE7-67A5-AD72-D9C3-EA2763CFA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836695"/>
              <a:ext cx="1206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7" name="グループ化 586">
            <a:extLst>
              <a:ext uri="{FF2B5EF4-FFF2-40B4-BE49-F238E27FC236}">
                <a16:creationId xmlns:a16="http://schemas.microsoft.com/office/drawing/2014/main" id="{B1078E13-44D6-83F0-127C-A3E40EC3EA92}"/>
              </a:ext>
            </a:extLst>
          </p:cNvPr>
          <p:cNvGrpSpPr/>
          <p:nvPr/>
        </p:nvGrpSpPr>
        <p:grpSpPr>
          <a:xfrm rot="5400000">
            <a:off x="4512984" y="5822948"/>
            <a:ext cx="166094" cy="183106"/>
            <a:chOff x="894695" y="5601397"/>
            <a:chExt cx="120646" cy="356292"/>
          </a:xfrm>
        </p:grpSpPr>
        <p:cxnSp>
          <p:nvCxnSpPr>
            <p:cNvPr id="588" name="直線コネクタ 587">
              <a:extLst>
                <a:ext uri="{FF2B5EF4-FFF2-40B4-BE49-F238E27FC236}">
                  <a16:creationId xmlns:a16="http://schemas.microsoft.com/office/drawing/2014/main" id="{F5D3EF1C-EB81-2D2A-D006-A6F22C92CB6D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601397"/>
              <a:ext cx="0" cy="1302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9" name="直線コネクタ 588">
              <a:extLst>
                <a:ext uri="{FF2B5EF4-FFF2-40B4-BE49-F238E27FC236}">
                  <a16:creationId xmlns:a16="http://schemas.microsoft.com/office/drawing/2014/main" id="{2527A32A-06D2-7D24-1789-2AF65DF066C8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827418"/>
              <a:ext cx="0" cy="1302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0" name="直線コネクタ 589">
              <a:extLst>
                <a:ext uri="{FF2B5EF4-FFF2-40B4-BE49-F238E27FC236}">
                  <a16:creationId xmlns:a16="http://schemas.microsoft.com/office/drawing/2014/main" id="{831FB06B-FF3C-A322-D169-AE05798B0D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727672"/>
              <a:ext cx="1206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1" name="直線コネクタ 590">
              <a:extLst>
                <a:ext uri="{FF2B5EF4-FFF2-40B4-BE49-F238E27FC236}">
                  <a16:creationId xmlns:a16="http://schemas.microsoft.com/office/drawing/2014/main" id="{818F1555-F02B-DC16-E648-746DB6589C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836695"/>
              <a:ext cx="1206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2" name="グループ化 591">
            <a:extLst>
              <a:ext uri="{FF2B5EF4-FFF2-40B4-BE49-F238E27FC236}">
                <a16:creationId xmlns:a16="http://schemas.microsoft.com/office/drawing/2014/main" id="{996E927C-13D4-E20A-D76E-1636102D4EF9}"/>
              </a:ext>
            </a:extLst>
          </p:cNvPr>
          <p:cNvGrpSpPr/>
          <p:nvPr/>
        </p:nvGrpSpPr>
        <p:grpSpPr>
          <a:xfrm rot="5400000">
            <a:off x="4999334" y="5793898"/>
            <a:ext cx="166094" cy="265697"/>
            <a:chOff x="894695" y="5601397"/>
            <a:chExt cx="120646" cy="356292"/>
          </a:xfrm>
        </p:grpSpPr>
        <p:cxnSp>
          <p:nvCxnSpPr>
            <p:cNvPr id="593" name="直線コネクタ 592">
              <a:extLst>
                <a:ext uri="{FF2B5EF4-FFF2-40B4-BE49-F238E27FC236}">
                  <a16:creationId xmlns:a16="http://schemas.microsoft.com/office/drawing/2014/main" id="{960FE311-AA76-3D09-0D35-4C510ADC1250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601397"/>
              <a:ext cx="0" cy="1302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4" name="直線コネクタ 593">
              <a:extLst>
                <a:ext uri="{FF2B5EF4-FFF2-40B4-BE49-F238E27FC236}">
                  <a16:creationId xmlns:a16="http://schemas.microsoft.com/office/drawing/2014/main" id="{F810A62C-9D8D-E88E-EF81-34F28DE008FE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827418"/>
              <a:ext cx="0" cy="1302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5" name="直線コネクタ 594">
              <a:extLst>
                <a:ext uri="{FF2B5EF4-FFF2-40B4-BE49-F238E27FC236}">
                  <a16:creationId xmlns:a16="http://schemas.microsoft.com/office/drawing/2014/main" id="{564EB3E0-EAD1-1133-DC73-C60716E50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727672"/>
              <a:ext cx="12064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6" name="直線コネクタ 595">
              <a:extLst>
                <a:ext uri="{FF2B5EF4-FFF2-40B4-BE49-F238E27FC236}">
                  <a16:creationId xmlns:a16="http://schemas.microsoft.com/office/drawing/2014/main" id="{9BE8CF9B-C32C-D934-59DF-7A16697753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836695"/>
              <a:ext cx="12064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7" name="グループ化 596">
            <a:extLst>
              <a:ext uri="{FF2B5EF4-FFF2-40B4-BE49-F238E27FC236}">
                <a16:creationId xmlns:a16="http://schemas.microsoft.com/office/drawing/2014/main" id="{502F2890-868B-1916-0432-2FA6BF014FBB}"/>
              </a:ext>
            </a:extLst>
          </p:cNvPr>
          <p:cNvGrpSpPr/>
          <p:nvPr/>
        </p:nvGrpSpPr>
        <p:grpSpPr>
          <a:xfrm rot="5400000">
            <a:off x="3613956" y="5787883"/>
            <a:ext cx="166094" cy="265697"/>
            <a:chOff x="894695" y="5601397"/>
            <a:chExt cx="120646" cy="356292"/>
          </a:xfrm>
        </p:grpSpPr>
        <p:cxnSp>
          <p:nvCxnSpPr>
            <p:cNvPr id="598" name="直線コネクタ 597">
              <a:extLst>
                <a:ext uri="{FF2B5EF4-FFF2-40B4-BE49-F238E27FC236}">
                  <a16:creationId xmlns:a16="http://schemas.microsoft.com/office/drawing/2014/main" id="{32BCB758-73C5-1CCB-B7C6-F5D04886FA7A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601397"/>
              <a:ext cx="0" cy="1302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9" name="直線コネクタ 598">
              <a:extLst>
                <a:ext uri="{FF2B5EF4-FFF2-40B4-BE49-F238E27FC236}">
                  <a16:creationId xmlns:a16="http://schemas.microsoft.com/office/drawing/2014/main" id="{37FEBA16-0087-1E98-3F86-FB27A460BAA2}"/>
                </a:ext>
              </a:extLst>
            </p:cNvPr>
            <p:cNvCxnSpPr>
              <a:cxnSpLocks/>
            </p:cNvCxnSpPr>
            <p:nvPr/>
          </p:nvCxnSpPr>
          <p:spPr>
            <a:xfrm>
              <a:off x="955018" y="5827418"/>
              <a:ext cx="0" cy="1302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0" name="直線コネクタ 599">
              <a:extLst>
                <a:ext uri="{FF2B5EF4-FFF2-40B4-BE49-F238E27FC236}">
                  <a16:creationId xmlns:a16="http://schemas.microsoft.com/office/drawing/2014/main" id="{7EF4D35A-C820-9F31-65A1-B0E5D5D80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727672"/>
              <a:ext cx="12064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1" name="直線コネクタ 600">
              <a:extLst>
                <a:ext uri="{FF2B5EF4-FFF2-40B4-BE49-F238E27FC236}">
                  <a16:creationId xmlns:a16="http://schemas.microsoft.com/office/drawing/2014/main" id="{583B76C2-C908-8C58-7520-1495DF66B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695" y="5836695"/>
              <a:ext cx="12064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2" name="テキスト ボックス 601">
            <a:extLst>
              <a:ext uri="{FF2B5EF4-FFF2-40B4-BE49-F238E27FC236}">
                <a16:creationId xmlns:a16="http://schemas.microsoft.com/office/drawing/2014/main" id="{AA9D0F97-06CC-49AF-43A3-A56841F71FC8}"/>
              </a:ext>
            </a:extLst>
          </p:cNvPr>
          <p:cNvSpPr txBox="1"/>
          <p:nvPr/>
        </p:nvSpPr>
        <p:spPr>
          <a:xfrm>
            <a:off x="4901248" y="3919706"/>
            <a:ext cx="43633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Cgs</a:t>
            </a:r>
            <a:endParaRPr kumimoji="1" lang="ja-JP" alt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208E5084-5459-80FC-3633-580A3C05FEF0}"/>
              </a:ext>
            </a:extLst>
          </p:cNvPr>
          <p:cNvCxnSpPr>
            <a:cxnSpLocks/>
            <a:stCxn id="578" idx="0"/>
          </p:cNvCxnSpPr>
          <p:nvPr/>
        </p:nvCxnSpPr>
        <p:spPr>
          <a:xfrm flipV="1">
            <a:off x="3583392" y="3619412"/>
            <a:ext cx="124694" cy="2812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直線矢印コネクタ 603">
            <a:extLst>
              <a:ext uri="{FF2B5EF4-FFF2-40B4-BE49-F238E27FC236}">
                <a16:creationId xmlns:a16="http://schemas.microsoft.com/office/drawing/2014/main" id="{5C1D28E0-C648-64C6-B9E1-8EF9F5E5D567}"/>
              </a:ext>
            </a:extLst>
          </p:cNvPr>
          <p:cNvCxnSpPr>
            <a:cxnSpLocks/>
          </p:cNvCxnSpPr>
          <p:nvPr/>
        </p:nvCxnSpPr>
        <p:spPr>
          <a:xfrm flipH="1" flipV="1">
            <a:off x="5050088" y="3599529"/>
            <a:ext cx="124694" cy="28124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5" name="テキスト ボックス 604">
            <a:extLst>
              <a:ext uri="{FF2B5EF4-FFF2-40B4-BE49-F238E27FC236}">
                <a16:creationId xmlns:a16="http://schemas.microsoft.com/office/drawing/2014/main" id="{DA8EA87D-710B-1A7F-15EE-7052BC2E8C20}"/>
              </a:ext>
            </a:extLst>
          </p:cNvPr>
          <p:cNvSpPr txBox="1"/>
          <p:nvPr/>
        </p:nvSpPr>
        <p:spPr>
          <a:xfrm>
            <a:off x="4129385" y="204097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Cgd</a:t>
            </a:r>
            <a:endParaRPr kumimoji="1" lang="ja-JP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6" name="テキスト ボックス 605">
            <a:extLst>
              <a:ext uri="{FF2B5EF4-FFF2-40B4-BE49-F238E27FC236}">
                <a16:creationId xmlns:a16="http://schemas.microsoft.com/office/drawing/2014/main" id="{AFB4D1AC-B52B-EEB8-0943-895B76B8FB3E}"/>
              </a:ext>
            </a:extLst>
          </p:cNvPr>
          <p:cNvSpPr txBox="1"/>
          <p:nvPr/>
        </p:nvSpPr>
        <p:spPr>
          <a:xfrm>
            <a:off x="4911247" y="1559775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SB</a:t>
            </a:r>
            <a:endParaRPr kumimoji="1" lang="ja-JP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7" name="テキスト ボックス 606">
            <a:extLst>
              <a:ext uri="{FF2B5EF4-FFF2-40B4-BE49-F238E27FC236}">
                <a16:creationId xmlns:a16="http://schemas.microsoft.com/office/drawing/2014/main" id="{B77CAA91-5062-0C4B-E2D9-8D5F0658100F}"/>
              </a:ext>
            </a:extLst>
          </p:cNvPr>
          <p:cNvSpPr txBox="1"/>
          <p:nvPr/>
        </p:nvSpPr>
        <p:spPr>
          <a:xfrm>
            <a:off x="4617440" y="466786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SD</a:t>
            </a:r>
            <a:endParaRPr kumimoji="1" lang="ja-JP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8" name="テキスト ボックス 607">
            <a:extLst>
              <a:ext uri="{FF2B5EF4-FFF2-40B4-BE49-F238E27FC236}">
                <a16:creationId xmlns:a16="http://schemas.microsoft.com/office/drawing/2014/main" id="{9B65B4F3-EC4A-D4FF-74AE-4ACFDAE39049}"/>
              </a:ext>
            </a:extLst>
          </p:cNvPr>
          <p:cNvSpPr txBox="1"/>
          <p:nvPr/>
        </p:nvSpPr>
        <p:spPr>
          <a:xfrm>
            <a:off x="1665672" y="2107431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STI_L</a:t>
            </a:r>
            <a:endParaRPr kumimoji="1" lang="ja-JP" altLang="en-US" sz="20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9" name="正方形/長方形 608">
            <a:extLst>
              <a:ext uri="{FF2B5EF4-FFF2-40B4-BE49-F238E27FC236}">
                <a16:creationId xmlns:a16="http://schemas.microsoft.com/office/drawing/2014/main" id="{8A80BDA9-0CF7-C3E7-45BD-C564024C0501}"/>
              </a:ext>
            </a:extLst>
          </p:cNvPr>
          <p:cNvSpPr/>
          <p:nvPr/>
        </p:nvSpPr>
        <p:spPr>
          <a:xfrm>
            <a:off x="7072437" y="2867648"/>
            <a:ext cx="987306" cy="9315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0" name="正方形/長方形 609">
            <a:extLst>
              <a:ext uri="{FF2B5EF4-FFF2-40B4-BE49-F238E27FC236}">
                <a16:creationId xmlns:a16="http://schemas.microsoft.com/office/drawing/2014/main" id="{F6296F29-72CC-9216-CD4F-F75CF8678A5D}"/>
              </a:ext>
            </a:extLst>
          </p:cNvPr>
          <p:cNvSpPr/>
          <p:nvPr/>
        </p:nvSpPr>
        <p:spPr>
          <a:xfrm flipV="1">
            <a:off x="7090331" y="4145175"/>
            <a:ext cx="987306" cy="7650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4" name="正方形/長方形 463">
            <a:extLst>
              <a:ext uri="{FF2B5EF4-FFF2-40B4-BE49-F238E27FC236}">
                <a16:creationId xmlns:a16="http://schemas.microsoft.com/office/drawing/2014/main" id="{5E81BADF-2791-924A-2E7B-07A8A602C045}"/>
              </a:ext>
            </a:extLst>
          </p:cNvPr>
          <p:cNvSpPr/>
          <p:nvPr/>
        </p:nvSpPr>
        <p:spPr>
          <a:xfrm>
            <a:off x="7064303" y="2869590"/>
            <a:ext cx="282567" cy="132686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585499E-F75A-D4B9-69CF-569FA0036246}"/>
              </a:ext>
            </a:extLst>
          </p:cNvPr>
          <p:cNvSpPr/>
          <p:nvPr/>
        </p:nvSpPr>
        <p:spPr>
          <a:xfrm flipH="1">
            <a:off x="6092826" y="2869062"/>
            <a:ext cx="282567" cy="132686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1" name="正方形/長方形 610">
            <a:extLst>
              <a:ext uri="{FF2B5EF4-FFF2-40B4-BE49-F238E27FC236}">
                <a16:creationId xmlns:a16="http://schemas.microsoft.com/office/drawing/2014/main" id="{CC16EC7C-320D-A194-FDAD-872A3625F263}"/>
              </a:ext>
            </a:extLst>
          </p:cNvPr>
          <p:cNvSpPr/>
          <p:nvPr/>
        </p:nvSpPr>
        <p:spPr>
          <a:xfrm>
            <a:off x="1941001" y="2570810"/>
            <a:ext cx="230659" cy="19523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2" name="正方形/長方形 611">
            <a:extLst>
              <a:ext uri="{FF2B5EF4-FFF2-40B4-BE49-F238E27FC236}">
                <a16:creationId xmlns:a16="http://schemas.microsoft.com/office/drawing/2014/main" id="{9FBE6533-D00E-070B-17C8-F65449517FE7}"/>
              </a:ext>
            </a:extLst>
          </p:cNvPr>
          <p:cNvSpPr/>
          <p:nvPr/>
        </p:nvSpPr>
        <p:spPr>
          <a:xfrm>
            <a:off x="6591036" y="2570687"/>
            <a:ext cx="230659" cy="19523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9" name="正方形/長方形 618">
            <a:extLst>
              <a:ext uri="{FF2B5EF4-FFF2-40B4-BE49-F238E27FC236}">
                <a16:creationId xmlns:a16="http://schemas.microsoft.com/office/drawing/2014/main" id="{96B7DF77-08BD-D14E-B94D-B35AABDA3DBC}"/>
              </a:ext>
            </a:extLst>
          </p:cNvPr>
          <p:cNvSpPr/>
          <p:nvPr/>
        </p:nvSpPr>
        <p:spPr>
          <a:xfrm>
            <a:off x="4764495" y="2607965"/>
            <a:ext cx="230659" cy="19523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85" name="グループ化 484">
            <a:extLst>
              <a:ext uri="{FF2B5EF4-FFF2-40B4-BE49-F238E27FC236}">
                <a16:creationId xmlns:a16="http://schemas.microsoft.com/office/drawing/2014/main" id="{5BBF290A-540C-F82B-63F3-132C184BFFBB}"/>
              </a:ext>
            </a:extLst>
          </p:cNvPr>
          <p:cNvGrpSpPr/>
          <p:nvPr/>
        </p:nvGrpSpPr>
        <p:grpSpPr>
          <a:xfrm>
            <a:off x="3771475" y="2306815"/>
            <a:ext cx="210360" cy="214184"/>
            <a:chOff x="4843849" y="1433384"/>
            <a:chExt cx="453082" cy="461319"/>
          </a:xfrm>
        </p:grpSpPr>
        <p:sp>
          <p:nvSpPr>
            <p:cNvPr id="486" name="正方形/長方形 485">
              <a:extLst>
                <a:ext uri="{FF2B5EF4-FFF2-40B4-BE49-F238E27FC236}">
                  <a16:creationId xmlns:a16="http://schemas.microsoft.com/office/drawing/2014/main" id="{36D9CF19-BF3A-CE61-B193-5FB71F7BB6B6}"/>
                </a:ext>
              </a:extLst>
            </p:cNvPr>
            <p:cNvSpPr/>
            <p:nvPr/>
          </p:nvSpPr>
          <p:spPr>
            <a:xfrm>
              <a:off x="4843849" y="1433384"/>
              <a:ext cx="453082" cy="461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87" name="直線コネクタ 486">
              <a:extLst>
                <a:ext uri="{FF2B5EF4-FFF2-40B4-BE49-F238E27FC236}">
                  <a16:creationId xmlns:a16="http://schemas.microsoft.com/office/drawing/2014/main" id="{946EA2A8-2508-774D-5E69-6F647B693505}"/>
                </a:ext>
              </a:extLst>
            </p:cNvPr>
            <p:cNvCxnSpPr/>
            <p:nvPr/>
          </p:nvCxnSpPr>
          <p:spPr>
            <a:xfrm>
              <a:off x="4843849" y="1433384"/>
              <a:ext cx="453082" cy="4613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線コネクタ 487">
              <a:extLst>
                <a:ext uri="{FF2B5EF4-FFF2-40B4-BE49-F238E27FC236}">
                  <a16:creationId xmlns:a16="http://schemas.microsoft.com/office/drawing/2014/main" id="{AE6448CA-3CEC-5C00-49CF-F8CD8904A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3849" y="1433384"/>
              <a:ext cx="453082" cy="4613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0" name="直線コネクタ 619">
            <a:extLst>
              <a:ext uri="{FF2B5EF4-FFF2-40B4-BE49-F238E27FC236}">
                <a16:creationId xmlns:a16="http://schemas.microsoft.com/office/drawing/2014/main" id="{1E6B207C-A766-F558-A1E6-6D6B45010F4E}"/>
              </a:ext>
            </a:extLst>
          </p:cNvPr>
          <p:cNvCxnSpPr>
            <a:cxnSpLocks/>
          </p:cNvCxnSpPr>
          <p:nvPr/>
        </p:nvCxnSpPr>
        <p:spPr>
          <a:xfrm flipH="1">
            <a:off x="6363641" y="1710350"/>
            <a:ext cx="1" cy="13350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D78F3EC-FF9B-4A1D-87F8-7427B9BEBAF5}"/>
              </a:ext>
            </a:extLst>
          </p:cNvPr>
          <p:cNvSpPr txBox="1"/>
          <p:nvPr/>
        </p:nvSpPr>
        <p:spPr>
          <a:xfrm>
            <a:off x="6407084" y="4459048"/>
            <a:ext cx="2618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Well Proximity Effects</a:t>
            </a:r>
            <a:endParaRPr kumimoji="1" lang="ja-JP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23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70AB62-E43D-ED52-09D0-7D68D94F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2800" b="1" dirty="0"/>
              <a:t>Compact Model Features</a:t>
            </a:r>
            <a:endParaRPr kumimoji="1" lang="ja-JP" altLang="en-US" sz="28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7DF765A-C545-B976-5227-C2E91709B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5E332A-01BF-B66B-6890-1686E452DA75}"/>
              </a:ext>
            </a:extLst>
          </p:cNvPr>
          <p:cNvSpPr txBox="1"/>
          <p:nvPr/>
        </p:nvSpPr>
        <p:spPr>
          <a:xfrm>
            <a:off x="128017" y="1373668"/>
            <a:ext cx="9015983" cy="4770537"/>
          </a:xfrm>
          <a:prstGeom prst="rect">
            <a:avLst/>
          </a:prstGeom>
          <a:noFill/>
          <a:ln w="15875">
            <a:noFill/>
          </a:ln>
        </p:spPr>
        <p:txBody>
          <a:bodyPr wrap="square">
            <a:spAutoFit/>
          </a:bodyPr>
          <a:lstStyle/>
          <a:p>
            <a:endParaRPr lang="en-US" altLang="ja-JP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M1 1=D 2=G 3=S 4=B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MOSMOD</a:t>
            </a:r>
            <a:r>
              <a:rPr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L=0.25u W=5u NF=1 </a:t>
            </a:r>
          </a:p>
          <a:p>
            <a:r>
              <a:rPr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AD=5p AS=5p PD=12u PS=12u NRD=0 NRS=0</a:t>
            </a:r>
            <a:endParaRPr lang="en-US" altLang="ja-JP" sz="1600" b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60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SA=</a:t>
            </a:r>
            <a:r>
              <a:rPr lang="en-US" altLang="ja-JP" sz="1600" b="1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SA_val</a:t>
            </a:r>
            <a:r>
              <a:rPr lang="en-US" altLang="ja-JP" sz="160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SB=</a:t>
            </a:r>
            <a:r>
              <a:rPr lang="en-US" altLang="ja-JP" sz="1600" b="1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SB_val</a:t>
            </a:r>
            <a:r>
              <a:rPr lang="en-US" altLang="ja-JP" sz="1600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SD=</a:t>
            </a:r>
            <a:r>
              <a:rPr lang="en-US" altLang="ja-JP" sz="1600" b="1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SD_val</a:t>
            </a:r>
            <a:r>
              <a:rPr lang="en-US" altLang="ja-JP" sz="1600" b="1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altLang="ja-JP" sz="1600" b="1" dirty="0">
              <a:solidFill>
                <a:schemeClr val="tx1"/>
              </a:solidFill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600" b="1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SCA=</a:t>
            </a:r>
            <a:r>
              <a:rPr lang="en-US" altLang="ja-JP" sz="1600" b="1" dirty="0" err="1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SCA_val</a:t>
            </a:r>
            <a:r>
              <a:rPr lang="en-US" altLang="ja-JP" sz="1600" b="1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SCB= </a:t>
            </a:r>
            <a:r>
              <a:rPr lang="en-US" altLang="ja-JP" sz="1600" b="1" dirty="0" err="1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SCB_val</a:t>
            </a:r>
            <a:r>
              <a:rPr lang="en-US" altLang="ja-JP" sz="1600" b="1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SCC= </a:t>
            </a:r>
            <a:r>
              <a:rPr lang="en-US" altLang="ja-JP" sz="1600" b="1" dirty="0" err="1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SCC_val</a:t>
            </a:r>
            <a:r>
              <a:rPr lang="en-US" altLang="ja-JP" sz="1600" b="1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SCD= </a:t>
            </a:r>
            <a:r>
              <a:rPr lang="en-US" altLang="ja-JP" sz="1600" b="1" dirty="0" err="1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SCD_val</a:t>
            </a:r>
            <a:endParaRPr lang="en-US" altLang="ja-JP" sz="1600" b="1" dirty="0">
              <a:solidFill>
                <a:schemeClr val="tx1"/>
              </a:solidFill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600" b="1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DELVTO=f(STI_L, STI_W,..)  Mulu0= g(STI_L, STI_W,..) </a:t>
            </a:r>
            <a:endParaRPr lang="en-US" altLang="ja-JP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.MODEL </a:t>
            </a:r>
            <a:r>
              <a:rPr lang="en-US" altLang="ja-JP" sz="16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MOSMOD</a:t>
            </a:r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NMOS </a:t>
            </a: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LEVEL = 14 </a:t>
            </a: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VERSION = 4.3.0</a:t>
            </a: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BINUNIT = 2 </a:t>
            </a: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+MOBMOD = 1 RDSMOD = 0 IGCMOD = 0 IGBMOD = 0 CAPMOD = 2 </a:t>
            </a: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RGATEMOD = 1 RBODYMOD = 1 TRNQSMOD = 1 ACNQSMOD = 1 </a:t>
            </a: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TNOIMOD = 1 DIOMOD = 1  PERMOD = 1 GEOMOD = 0 </a:t>
            </a: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…….</a:t>
            </a: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+SAREF   = 5E-6         SBREF   = 5E-6         KU0     = -4E-6</a:t>
            </a: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+KVSAT   = 0.2          KVTH0   = -2E-8</a:t>
            </a:r>
          </a:p>
          <a:p>
            <a:r>
              <a:rPr lang="en-US" altLang="ja-JP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54F3C94-7AD6-60E2-1351-D9782C698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7" t="2609" r="81058" b="73018"/>
          <a:stretch/>
        </p:blipFill>
        <p:spPr>
          <a:xfrm>
            <a:off x="301558" y="454711"/>
            <a:ext cx="926998" cy="120912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853F9C4-35D9-D06E-2944-9BB9E15B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02" y="713262"/>
            <a:ext cx="2276340" cy="1544969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45C9763E-B410-68BD-8676-F43085ECA2F3}"/>
              </a:ext>
            </a:extLst>
          </p:cNvPr>
          <p:cNvSpPr/>
          <p:nvPr/>
        </p:nvSpPr>
        <p:spPr>
          <a:xfrm>
            <a:off x="3192401" y="4956048"/>
            <a:ext cx="201168" cy="2338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F0E0579-7E8A-F698-9FC7-E04A0A355501}"/>
              </a:ext>
            </a:extLst>
          </p:cNvPr>
          <p:cNvSpPr txBox="1"/>
          <p:nvPr/>
        </p:nvSpPr>
        <p:spPr>
          <a:xfrm>
            <a:off x="5147508" y="2426849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 annotated </a:t>
            </a:r>
          </a:p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parasitic extraction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9BC8697-D2F6-875D-CE20-1EE5EEE9C321}"/>
              </a:ext>
            </a:extLst>
          </p:cNvPr>
          <p:cNvSpPr txBox="1"/>
          <p:nvPr/>
        </p:nvSpPr>
        <p:spPr>
          <a:xfrm>
            <a:off x="5072168" y="1695882"/>
            <a:ext cx="20986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Available in the </a:t>
            </a:r>
          </a:p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Schematic symbols</a:t>
            </a:r>
          </a:p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Synchronized with p-cell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右中かっこ 21">
            <a:extLst>
              <a:ext uri="{FF2B5EF4-FFF2-40B4-BE49-F238E27FC236}">
                <a16:creationId xmlns:a16="http://schemas.microsoft.com/office/drawing/2014/main" id="{151EE7D9-AF6C-6F9C-9708-4F1A3DCD7E41}"/>
              </a:ext>
            </a:extLst>
          </p:cNvPr>
          <p:cNvSpPr/>
          <p:nvPr/>
        </p:nvSpPr>
        <p:spPr>
          <a:xfrm>
            <a:off x="4924044" y="2161529"/>
            <a:ext cx="155448" cy="276605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>
            <a:extLst>
              <a:ext uri="{FF2B5EF4-FFF2-40B4-BE49-F238E27FC236}">
                <a16:creationId xmlns:a16="http://schemas.microsoft.com/office/drawing/2014/main" id="{A2A58AB0-054A-41BA-8CB3-AEB1DD9C35AC}"/>
              </a:ext>
            </a:extLst>
          </p:cNvPr>
          <p:cNvSpPr/>
          <p:nvPr/>
        </p:nvSpPr>
        <p:spPr>
          <a:xfrm>
            <a:off x="4924044" y="2579105"/>
            <a:ext cx="155448" cy="276605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中かっこ 23">
            <a:extLst>
              <a:ext uri="{FF2B5EF4-FFF2-40B4-BE49-F238E27FC236}">
                <a16:creationId xmlns:a16="http://schemas.microsoft.com/office/drawing/2014/main" id="{F6E3FF44-F869-391C-C3DF-9DE86177AE50}"/>
              </a:ext>
            </a:extLst>
          </p:cNvPr>
          <p:cNvSpPr/>
          <p:nvPr/>
        </p:nvSpPr>
        <p:spPr>
          <a:xfrm>
            <a:off x="4924044" y="2879786"/>
            <a:ext cx="155448" cy="276605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8540BF3-D1BD-CB94-001B-A458BB801C8F}"/>
              </a:ext>
            </a:extLst>
          </p:cNvPr>
          <p:cNvSpPr txBox="1"/>
          <p:nvPr/>
        </p:nvSpPr>
        <p:spPr>
          <a:xfrm>
            <a:off x="5147508" y="2864199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f() and g() are customized functions describing</a:t>
            </a:r>
          </a:p>
          <a:p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VTH0 and U0 shift. </a:t>
            </a:r>
            <a:endParaRPr kumimoji="1" lang="ja-JP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25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CE42BD-DE58-AAE1-0C02-77FAB67F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2800" b="1" dirty="0"/>
              <a:t>LDE Effect : How it shows up ?</a:t>
            </a:r>
            <a:endParaRPr kumimoji="1" lang="ja-JP" altLang="en-US" sz="28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F332AE-3EEB-8BE1-C6CE-39F795B47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C700406D-BC92-9884-B8AF-1862DE868F08}"/>
              </a:ext>
            </a:extLst>
          </p:cNvPr>
          <p:cNvGrpSpPr/>
          <p:nvPr/>
        </p:nvGrpSpPr>
        <p:grpSpPr>
          <a:xfrm>
            <a:off x="268108" y="1846116"/>
            <a:ext cx="8247242" cy="4088492"/>
            <a:chOff x="268108" y="1599228"/>
            <a:chExt cx="8247242" cy="4088492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733E502-0EBA-DC18-3C2C-48765ECD6D5F}"/>
                </a:ext>
              </a:extLst>
            </p:cNvPr>
            <p:cNvGrpSpPr/>
            <p:nvPr/>
          </p:nvGrpSpPr>
          <p:grpSpPr>
            <a:xfrm>
              <a:off x="1266824" y="1639490"/>
              <a:ext cx="7019925" cy="3579019"/>
              <a:chOff x="1943100" y="1709737"/>
              <a:chExt cx="5343528" cy="3438527"/>
            </a:xfrm>
          </p:grpSpPr>
          <p:cxnSp>
            <p:nvCxnSpPr>
              <p:cNvPr id="6" name="直線矢印コネクタ 5">
                <a:extLst>
                  <a:ext uri="{FF2B5EF4-FFF2-40B4-BE49-F238E27FC236}">
                    <a16:creationId xmlns:a16="http://schemas.microsoft.com/office/drawing/2014/main" id="{AEC82050-1E03-F546-F396-C437DDDF21A2}"/>
                  </a:ext>
                </a:extLst>
              </p:cNvPr>
              <p:cNvCxnSpPr/>
              <p:nvPr/>
            </p:nvCxnSpPr>
            <p:spPr>
              <a:xfrm flipV="1">
                <a:off x="1943100" y="1709737"/>
                <a:ext cx="0" cy="34385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線矢印コネクタ 6">
                <a:extLst>
                  <a:ext uri="{FF2B5EF4-FFF2-40B4-BE49-F238E27FC236}">
                    <a16:creationId xmlns:a16="http://schemas.microsoft.com/office/drawing/2014/main" id="{7AD04C0D-389F-A7C3-4667-575B252B95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3100" y="5148262"/>
                <a:ext cx="5343528" cy="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7" name="図 96">
              <a:extLst>
                <a:ext uri="{FF2B5EF4-FFF2-40B4-BE49-F238E27FC236}">
                  <a16:creationId xmlns:a16="http://schemas.microsoft.com/office/drawing/2014/main" id="{5F3D448F-B76C-D7D7-E6D2-231E23636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10" t="1235" r="57358" b="52980"/>
            <a:stretch/>
          </p:blipFill>
          <p:spPr>
            <a:xfrm>
              <a:off x="2319318" y="1599228"/>
              <a:ext cx="1119600" cy="895679"/>
            </a:xfrm>
            <a:prstGeom prst="rect">
              <a:avLst/>
            </a:prstGeom>
          </p:spPr>
        </p:pic>
        <p:pic>
          <p:nvPicPr>
            <p:cNvPr id="98" name="図 97">
              <a:extLst>
                <a:ext uri="{FF2B5EF4-FFF2-40B4-BE49-F238E27FC236}">
                  <a16:creationId xmlns:a16="http://schemas.microsoft.com/office/drawing/2014/main" id="{7EE56C76-E462-372C-CA7C-0DE6FCF59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447" r="49933"/>
            <a:stretch/>
          </p:blipFill>
          <p:spPr>
            <a:xfrm>
              <a:off x="1392713" y="3442641"/>
              <a:ext cx="2073626" cy="812891"/>
            </a:xfrm>
            <a:prstGeom prst="rect">
              <a:avLst/>
            </a:prstGeom>
          </p:spPr>
        </p:pic>
        <p:pic>
          <p:nvPicPr>
            <p:cNvPr id="99" name="図 98">
              <a:extLst>
                <a:ext uri="{FF2B5EF4-FFF2-40B4-BE49-F238E27FC236}">
                  <a16:creationId xmlns:a16="http://schemas.microsoft.com/office/drawing/2014/main" id="{FA087CD4-32E7-B1A4-E1A9-012732147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028" r="20427" b="54214"/>
            <a:stretch/>
          </p:blipFill>
          <p:spPr>
            <a:xfrm>
              <a:off x="5996616" y="2227321"/>
              <a:ext cx="1306491" cy="895689"/>
            </a:xfrm>
            <a:prstGeom prst="rect">
              <a:avLst/>
            </a:prstGeom>
          </p:spPr>
        </p:pic>
        <p:pic>
          <p:nvPicPr>
            <p:cNvPr id="100" name="図 99">
              <a:extLst>
                <a:ext uri="{FF2B5EF4-FFF2-40B4-BE49-F238E27FC236}">
                  <a16:creationId xmlns:a16="http://schemas.microsoft.com/office/drawing/2014/main" id="{686B5846-A857-ED41-48DC-18CC49FA1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33" t="58447"/>
            <a:stretch/>
          </p:blipFill>
          <p:spPr>
            <a:xfrm>
              <a:off x="5630687" y="4386424"/>
              <a:ext cx="2073626" cy="812891"/>
            </a:xfrm>
            <a:prstGeom prst="rect">
              <a:avLst/>
            </a:prstGeom>
          </p:spPr>
        </p:pic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64EC45CE-E427-C97C-3F28-6362C8F8D569}"/>
                </a:ext>
              </a:extLst>
            </p:cNvPr>
            <p:cNvCxnSpPr/>
            <p:nvPr/>
          </p:nvCxnSpPr>
          <p:spPr>
            <a:xfrm flipV="1">
              <a:off x="3483976" y="2341960"/>
              <a:ext cx="0" cy="1523099"/>
            </a:xfrm>
            <a:prstGeom prst="line">
              <a:avLst/>
            </a:prstGeom>
            <a:ln w="571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6EEFCA49-40F2-C499-32D4-5EB8CECCF531}"/>
                </a:ext>
              </a:extLst>
            </p:cNvPr>
            <p:cNvCxnSpPr>
              <a:cxnSpLocks/>
              <a:stCxn id="108" idx="2"/>
              <a:endCxn id="99" idx="2"/>
            </p:cNvCxnSpPr>
            <p:nvPr/>
          </p:nvCxnSpPr>
          <p:spPr>
            <a:xfrm flipV="1">
              <a:off x="6649862" y="3123010"/>
              <a:ext cx="0" cy="982438"/>
            </a:xfrm>
            <a:prstGeom prst="line">
              <a:avLst/>
            </a:prstGeom>
            <a:ln w="571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フリーフォーム: 図形 106">
              <a:extLst>
                <a:ext uri="{FF2B5EF4-FFF2-40B4-BE49-F238E27FC236}">
                  <a16:creationId xmlns:a16="http://schemas.microsoft.com/office/drawing/2014/main" id="{93275932-F561-FF12-CFF0-92A9A8137E2C}"/>
                </a:ext>
              </a:extLst>
            </p:cNvPr>
            <p:cNvSpPr/>
            <p:nvPr/>
          </p:nvSpPr>
          <p:spPr>
            <a:xfrm>
              <a:off x="3514725" y="2351485"/>
              <a:ext cx="3152775" cy="800100"/>
            </a:xfrm>
            <a:custGeom>
              <a:avLst/>
              <a:gdLst>
                <a:gd name="connsiteX0" fmla="*/ 0 w 3152775"/>
                <a:gd name="connsiteY0" fmla="*/ 0 h 800100"/>
                <a:gd name="connsiteX1" fmla="*/ 1485900 w 3152775"/>
                <a:gd name="connsiteY1" fmla="*/ 666750 h 800100"/>
                <a:gd name="connsiteX2" fmla="*/ 3152775 w 3152775"/>
                <a:gd name="connsiteY2" fmla="*/ 8001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2775" h="800100">
                  <a:moveTo>
                    <a:pt x="0" y="0"/>
                  </a:moveTo>
                  <a:cubicBezTo>
                    <a:pt x="480219" y="266700"/>
                    <a:pt x="960438" y="533400"/>
                    <a:pt x="1485900" y="666750"/>
                  </a:cubicBezTo>
                  <a:cubicBezTo>
                    <a:pt x="2011362" y="800100"/>
                    <a:pt x="2582068" y="800100"/>
                    <a:pt x="3152775" y="80010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フリーフォーム: 図形 107">
              <a:extLst>
                <a:ext uri="{FF2B5EF4-FFF2-40B4-BE49-F238E27FC236}">
                  <a16:creationId xmlns:a16="http://schemas.microsoft.com/office/drawing/2014/main" id="{2A00A809-057D-E13A-E49F-4B8027727CA5}"/>
                </a:ext>
              </a:extLst>
            </p:cNvPr>
            <p:cNvSpPr/>
            <p:nvPr/>
          </p:nvSpPr>
          <p:spPr>
            <a:xfrm>
              <a:off x="3514726" y="3874480"/>
              <a:ext cx="3135136" cy="230968"/>
            </a:xfrm>
            <a:custGeom>
              <a:avLst/>
              <a:gdLst>
                <a:gd name="connsiteX0" fmla="*/ 0 w 3152775"/>
                <a:gd name="connsiteY0" fmla="*/ 0 h 800100"/>
                <a:gd name="connsiteX1" fmla="*/ 1485900 w 3152775"/>
                <a:gd name="connsiteY1" fmla="*/ 666750 h 800100"/>
                <a:gd name="connsiteX2" fmla="*/ 3152775 w 3152775"/>
                <a:gd name="connsiteY2" fmla="*/ 80010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2775" h="800100">
                  <a:moveTo>
                    <a:pt x="0" y="0"/>
                  </a:moveTo>
                  <a:cubicBezTo>
                    <a:pt x="480219" y="266700"/>
                    <a:pt x="960438" y="533400"/>
                    <a:pt x="1485900" y="666750"/>
                  </a:cubicBezTo>
                  <a:cubicBezTo>
                    <a:pt x="2011362" y="800100"/>
                    <a:pt x="2582068" y="800100"/>
                    <a:pt x="3152775" y="80010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テキスト ボックス 109">
                  <a:extLst>
                    <a:ext uri="{FF2B5EF4-FFF2-40B4-BE49-F238E27FC236}">
                      <a16:creationId xmlns:a16="http://schemas.microsoft.com/office/drawing/2014/main" id="{EE65F988-2A2B-253D-E7EB-EB04FE4BF14F}"/>
                    </a:ext>
                  </a:extLst>
                </p:cNvPr>
                <p:cNvSpPr txBox="1"/>
                <p:nvPr/>
              </p:nvSpPr>
              <p:spPr>
                <a:xfrm>
                  <a:off x="268108" y="1724990"/>
                  <a:ext cx="9128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kumimoji="1" lang="en-US" altLang="ja-JP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kumimoji="1" lang="en-US" altLang="ja-JP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kumimoji="1" lang="en-US" altLang="ja-JP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𝒕𝒉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ja-JP" altLang="en-US" sz="2400" b="1" dirty="0"/>
                </a:p>
              </p:txBody>
            </p:sp>
          </mc:Choice>
          <mc:Fallback xmlns="">
            <p:sp>
              <p:nvSpPr>
                <p:cNvPr id="110" name="テキスト ボックス 109">
                  <a:extLst>
                    <a:ext uri="{FF2B5EF4-FFF2-40B4-BE49-F238E27FC236}">
                      <a16:creationId xmlns:a16="http://schemas.microsoft.com/office/drawing/2014/main" id="{EE65F988-2A2B-253D-E7EB-EB04FE4BF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108" y="1724990"/>
                  <a:ext cx="91287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テキスト ボックス 110">
                  <a:extLst>
                    <a:ext uri="{FF2B5EF4-FFF2-40B4-BE49-F238E27FC236}">
                      <a16:creationId xmlns:a16="http://schemas.microsoft.com/office/drawing/2014/main" id="{27A5F356-53D1-DCC9-2AFF-9BE3C29CD1FB}"/>
                    </a:ext>
                  </a:extLst>
                </p:cNvPr>
                <p:cNvSpPr txBox="1"/>
                <p:nvPr/>
              </p:nvSpPr>
              <p:spPr>
                <a:xfrm>
                  <a:off x="268108" y="2125575"/>
                  <a:ext cx="9449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kumimoji="1" lang="en-US" altLang="ja-JP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kumimoji="1" lang="en-US" altLang="ja-JP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kumimoji="1" lang="en-US" altLang="ja-JP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𝑶𝑵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ja-JP" altLang="en-US" sz="2400" b="1" dirty="0"/>
                </a:p>
              </p:txBody>
            </p:sp>
          </mc:Choice>
          <mc:Fallback xmlns="">
            <p:sp>
              <p:nvSpPr>
                <p:cNvPr id="111" name="テキスト ボックス 110">
                  <a:extLst>
                    <a:ext uri="{FF2B5EF4-FFF2-40B4-BE49-F238E27FC236}">
                      <a16:creationId xmlns:a16="http://schemas.microsoft.com/office/drawing/2014/main" id="{27A5F356-53D1-DCC9-2AFF-9BE3C29CD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108" y="2125575"/>
                  <a:ext cx="94493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80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テキスト ボックス 111">
                  <a:extLst>
                    <a:ext uri="{FF2B5EF4-FFF2-40B4-BE49-F238E27FC236}">
                      <a16:creationId xmlns:a16="http://schemas.microsoft.com/office/drawing/2014/main" id="{36479014-0609-0155-2037-FE5FEFE333A1}"/>
                    </a:ext>
                  </a:extLst>
                </p:cNvPr>
                <p:cNvSpPr txBox="1"/>
                <p:nvPr/>
              </p:nvSpPr>
              <p:spPr>
                <a:xfrm>
                  <a:off x="7298222" y="5292484"/>
                  <a:ext cx="1217128" cy="3952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𝑺𝑻𝑰</m:t>
                            </m:r>
                          </m:e>
                          <m:sub>
                            <m:r>
                              <a:rPr kumimoji="1" lang="en-US" altLang="ja-JP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kumimoji="1" lang="en-US" altLang="ja-JP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  <m:d>
                              <m:dPr>
                                <m:ctrlPr>
                                  <a:rPr kumimoji="1" lang="en-US" altLang="ja-JP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ja-JP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sub>
                        </m:sSub>
                      </m:oMath>
                    </m:oMathPara>
                  </a14:m>
                  <a:endParaRPr kumimoji="1" lang="ja-JP" altLang="en-US" sz="2400" b="1" dirty="0"/>
                </a:p>
              </p:txBody>
            </p:sp>
          </mc:Choice>
          <mc:Fallback xmlns="">
            <p:sp>
              <p:nvSpPr>
                <p:cNvPr id="112" name="テキスト ボックス 111">
                  <a:extLst>
                    <a:ext uri="{FF2B5EF4-FFF2-40B4-BE49-F238E27FC236}">
                      <a16:creationId xmlns:a16="http://schemas.microsoft.com/office/drawing/2014/main" id="{36479014-0609-0155-2037-FE5FEFE33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8222" y="5292484"/>
                  <a:ext cx="1217128" cy="395236"/>
                </a:xfrm>
                <a:prstGeom prst="rect">
                  <a:avLst/>
                </a:prstGeom>
                <a:blipFill>
                  <a:blip r:embed="rId5"/>
                  <a:stretch>
                    <a:fillRect l="-4500" b="-923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6" name="グループ化 115">
              <a:extLst>
                <a:ext uri="{FF2B5EF4-FFF2-40B4-BE49-F238E27FC236}">
                  <a16:creationId xmlns:a16="http://schemas.microsoft.com/office/drawing/2014/main" id="{F5FE2050-6E32-B1F1-2054-91BE1015F061}"/>
                </a:ext>
              </a:extLst>
            </p:cNvPr>
            <p:cNvGrpSpPr/>
            <p:nvPr/>
          </p:nvGrpSpPr>
          <p:grpSpPr>
            <a:xfrm>
              <a:off x="4999019" y="3238976"/>
              <a:ext cx="836122" cy="618351"/>
              <a:chOff x="5009138" y="3551062"/>
              <a:chExt cx="836122" cy="6183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テキスト ボックス 112">
                    <a:extLst>
                      <a:ext uri="{FF2B5EF4-FFF2-40B4-BE49-F238E27FC236}">
                        <a16:creationId xmlns:a16="http://schemas.microsoft.com/office/drawing/2014/main" id="{FFBCBE2B-EFB1-FA63-F3AC-35651B7509E9}"/>
                      </a:ext>
                    </a:extLst>
                  </p:cNvPr>
                  <p:cNvSpPr txBox="1"/>
                  <p:nvPr/>
                </p:nvSpPr>
                <p:spPr>
                  <a:xfrm>
                    <a:off x="5062032" y="3861636"/>
                    <a:ext cx="35048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kumimoji="1" lang="en-US" altLang="ja-JP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2000" b="1" dirty="0"/>
                  </a:p>
                </p:txBody>
              </p:sp>
            </mc:Choice>
            <mc:Fallback xmlns="">
              <p:sp>
                <p:nvSpPr>
                  <p:cNvPr id="113" name="テキスト ボックス 112">
                    <a:extLst>
                      <a:ext uri="{FF2B5EF4-FFF2-40B4-BE49-F238E27FC236}">
                        <a16:creationId xmlns:a16="http://schemas.microsoft.com/office/drawing/2014/main" id="{FFBCBE2B-EFB1-FA63-F3AC-35651B7509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2032" y="3861636"/>
                    <a:ext cx="350481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5789" r="-8772" b="-22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テキスト ボックス 113">
                    <a:extLst>
                      <a:ext uri="{FF2B5EF4-FFF2-40B4-BE49-F238E27FC236}">
                        <a16:creationId xmlns:a16="http://schemas.microsoft.com/office/drawing/2014/main" id="{2409631B-0B34-87CF-BCB5-650B5C5CB4CA}"/>
                      </a:ext>
                    </a:extLst>
                  </p:cNvPr>
                  <p:cNvSpPr txBox="1"/>
                  <p:nvPr/>
                </p:nvSpPr>
                <p:spPr>
                  <a:xfrm>
                    <a:off x="5483558" y="3861636"/>
                    <a:ext cx="36170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kumimoji="1" lang="en-US" altLang="ja-JP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2000" b="1" dirty="0"/>
                  </a:p>
                </p:txBody>
              </p:sp>
            </mc:Choice>
            <mc:Fallback xmlns="">
              <p:sp>
                <p:nvSpPr>
                  <p:cNvPr id="114" name="テキスト ボックス 113">
                    <a:extLst>
                      <a:ext uri="{FF2B5EF4-FFF2-40B4-BE49-F238E27FC236}">
                        <a16:creationId xmlns:a16="http://schemas.microsoft.com/office/drawing/2014/main" id="{2409631B-0B34-87CF-BCB5-650B5C5CB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3558" y="3861636"/>
                    <a:ext cx="361702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254" r="-6780" b="-22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896F86CB-83E5-5F0C-D51A-552412A6F4FD}"/>
                  </a:ext>
                </a:extLst>
              </p:cNvPr>
              <p:cNvSpPr txBox="1"/>
              <p:nvPr/>
            </p:nvSpPr>
            <p:spPr>
              <a:xfrm>
                <a:off x="5009138" y="3551062"/>
                <a:ext cx="7665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0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Small</a:t>
                </a:r>
                <a:endParaRPr kumimoji="1" lang="ja-JP" alt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578CAB1F-E90B-FFE8-5D80-77D8B28B43D4}"/>
              </a:ext>
            </a:extLst>
          </p:cNvPr>
          <p:cNvSpPr txBox="1"/>
          <p:nvPr/>
        </p:nvSpPr>
        <p:spPr>
          <a:xfrm>
            <a:off x="1361965" y="2932770"/>
            <a:ext cx="161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Stress effect</a:t>
            </a:r>
            <a:endParaRPr kumimoji="1" lang="ja-JP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4" name="グラフィックス 123" descr="悲しい顔 (塗りつぶしなし) 単色塗りつぶし">
            <a:extLst>
              <a:ext uri="{FF2B5EF4-FFF2-40B4-BE49-F238E27FC236}">
                <a16:creationId xmlns:a16="http://schemas.microsoft.com/office/drawing/2014/main" id="{B53134A4-50B5-F9A3-7F1E-3AF81847E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7627" y="2868081"/>
            <a:ext cx="434021" cy="434021"/>
          </a:xfrm>
          <a:prstGeom prst="rect">
            <a:avLst/>
          </a:prstGeom>
        </p:spPr>
      </p:pic>
      <p:pic>
        <p:nvPicPr>
          <p:cNvPr id="126" name="グラフィックス 125" descr="ニヤリとした顔 (塗りつぶしなし) 単色塗りつぶし">
            <a:extLst>
              <a:ext uri="{FF2B5EF4-FFF2-40B4-BE49-F238E27FC236}">
                <a16:creationId xmlns:a16="http://schemas.microsoft.com/office/drawing/2014/main" id="{FF87E3B7-6D36-6471-705B-DB1826E0B7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97267" y="3322503"/>
            <a:ext cx="414741" cy="414741"/>
          </a:xfrm>
          <a:prstGeom prst="rect">
            <a:avLst/>
          </a:prstGeom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64B42700-BEC2-5122-241E-A31A39BB5FC4}"/>
              </a:ext>
            </a:extLst>
          </p:cNvPr>
          <p:cNvSpPr txBox="1"/>
          <p:nvPr/>
        </p:nvSpPr>
        <p:spPr>
          <a:xfrm>
            <a:off x="1373192" y="3368455"/>
            <a:ext cx="161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Fine Gate pitch</a:t>
            </a:r>
            <a:endParaRPr kumimoji="1" lang="ja-JP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9B660C57-122D-3886-D288-2B81D45B3F04}"/>
              </a:ext>
            </a:extLst>
          </p:cNvPr>
          <p:cNvGrpSpPr/>
          <p:nvPr/>
        </p:nvGrpSpPr>
        <p:grpSpPr>
          <a:xfrm>
            <a:off x="6876103" y="3693589"/>
            <a:ext cx="2051727" cy="836263"/>
            <a:chOff x="4388549" y="5509169"/>
            <a:chExt cx="2051727" cy="836263"/>
          </a:xfrm>
        </p:grpSpPr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A28A898D-C9A3-0E02-9429-85F97C77B6E6}"/>
                </a:ext>
              </a:extLst>
            </p:cNvPr>
            <p:cNvSpPr txBox="1"/>
            <p:nvPr/>
          </p:nvSpPr>
          <p:spPr>
            <a:xfrm>
              <a:off x="4388549" y="5560020"/>
              <a:ext cx="1617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Stress effect</a:t>
              </a:r>
              <a:endParaRPr kumimoji="1" lang="ja-JP" altLang="en-US" sz="1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9" name="グラフィックス 128" descr="悲しい顔 (塗りつぶしなし) 単色塗りつぶし">
              <a:extLst>
                <a:ext uri="{FF2B5EF4-FFF2-40B4-BE49-F238E27FC236}">
                  <a16:creationId xmlns:a16="http://schemas.microsoft.com/office/drawing/2014/main" id="{150BDADE-C30D-5178-3FD4-4BF455B83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06255" y="5909889"/>
              <a:ext cx="434021" cy="434021"/>
            </a:xfrm>
            <a:prstGeom prst="rect">
              <a:avLst/>
            </a:prstGeom>
          </p:spPr>
        </p:pic>
        <p:pic>
          <p:nvPicPr>
            <p:cNvPr id="130" name="グラフィックス 129" descr="ニヤリとした顔 (塗りつぶしなし) 単色塗りつぶし">
              <a:extLst>
                <a:ext uri="{FF2B5EF4-FFF2-40B4-BE49-F238E27FC236}">
                  <a16:creationId xmlns:a16="http://schemas.microsoft.com/office/drawing/2014/main" id="{D84BBB4A-C2CF-B394-C9DC-88B642076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5895" y="5509169"/>
              <a:ext cx="414741" cy="414741"/>
            </a:xfrm>
            <a:prstGeom prst="rect">
              <a:avLst/>
            </a:prstGeom>
          </p:spPr>
        </p:pic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04B68C8B-4258-15A5-7125-3297D362350A}"/>
                </a:ext>
              </a:extLst>
            </p:cNvPr>
            <p:cNvSpPr txBox="1"/>
            <p:nvPr/>
          </p:nvSpPr>
          <p:spPr>
            <a:xfrm>
              <a:off x="4388549" y="5976100"/>
              <a:ext cx="1617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Fine Gate pitch</a:t>
              </a:r>
              <a:endParaRPr kumimoji="1" lang="ja-JP" altLang="en-US" sz="1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8549E74F-98AF-74EA-2AC3-429765F1A1D4}"/>
              </a:ext>
            </a:extLst>
          </p:cNvPr>
          <p:cNvCxnSpPr>
            <a:cxnSpLocks/>
            <a:stCxn id="108" idx="1"/>
            <a:endCxn id="107" idx="1"/>
          </p:cNvCxnSpPr>
          <p:nvPr/>
        </p:nvCxnSpPr>
        <p:spPr>
          <a:xfrm flipV="1">
            <a:off x="4992313" y="3265123"/>
            <a:ext cx="8312" cy="1048718"/>
          </a:xfrm>
          <a:prstGeom prst="line">
            <a:avLst/>
          </a:prstGeom>
          <a:ln w="57150">
            <a:solidFill>
              <a:srgbClr val="FF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385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テキスト ボックス 235">
            <a:extLst>
              <a:ext uri="{FF2B5EF4-FFF2-40B4-BE49-F238E27FC236}">
                <a16:creationId xmlns:a16="http://schemas.microsoft.com/office/drawing/2014/main" id="{26FD1DB1-EB4C-E241-B6ED-9CCAA87F4385}"/>
              </a:ext>
            </a:extLst>
          </p:cNvPr>
          <p:cNvSpPr txBox="1"/>
          <p:nvPr/>
        </p:nvSpPr>
        <p:spPr>
          <a:xfrm>
            <a:off x="5507216" y="2762541"/>
            <a:ext cx="3002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1800" b="1" dirty="0">
                <a:latin typeface="Calibri" panose="020F0502020204030204" pitchFamily="34" charset="0"/>
                <a:cs typeface="Calibri" panose="020F0502020204030204" pitchFamily="34" charset="0"/>
              </a:rPr>
              <a:t>Narrow        &lt; 1um   C</a:t>
            </a: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GB , </a:t>
            </a:r>
            <a:r>
              <a:rPr kumimoji="1" lang="en-US" altLang="ja-JP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Rg</a:t>
            </a:r>
            <a:r>
              <a:rPr kumimoji="1" lang="en-US" altLang="ja-JP" sz="18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kumimoji="1" lang="en-US" altLang="ja-JP" sz="1800" b="1" dirty="0">
                <a:latin typeface="Calibri" panose="020F0502020204030204" pitchFamily="34" charset="0"/>
                <a:cs typeface="Calibri" panose="020F0502020204030204" pitchFamily="34" charset="0"/>
              </a:rPr>
              <a:t>Sweet Spot ~1um</a:t>
            </a:r>
          </a:p>
          <a:p>
            <a:r>
              <a:rPr kumimoji="1" lang="en-US" altLang="ja-JP" sz="1800" b="1" dirty="0">
                <a:latin typeface="Calibri" panose="020F0502020204030204" pitchFamily="34" charset="0"/>
                <a:cs typeface="Calibri" panose="020F0502020204030204" pitchFamily="34" charset="0"/>
              </a:rPr>
              <a:t>Wide             &gt; 1um   </a:t>
            </a:r>
            <a:r>
              <a:rPr kumimoji="1" lang="en-US" altLang="ja-JP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Rg</a:t>
            </a:r>
            <a:r>
              <a:rPr kumimoji="1" lang="en-US" altLang="ja-JP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230" name="グループ化 229">
            <a:extLst>
              <a:ext uri="{FF2B5EF4-FFF2-40B4-BE49-F238E27FC236}">
                <a16:creationId xmlns:a16="http://schemas.microsoft.com/office/drawing/2014/main" id="{0D2B0C4C-5639-0C22-8A2C-F94625FD5D33}"/>
              </a:ext>
            </a:extLst>
          </p:cNvPr>
          <p:cNvGrpSpPr/>
          <p:nvPr/>
        </p:nvGrpSpPr>
        <p:grpSpPr>
          <a:xfrm>
            <a:off x="5453166" y="1447045"/>
            <a:ext cx="3002527" cy="615553"/>
            <a:chOff x="5656841" y="2142381"/>
            <a:chExt cx="3002527" cy="615553"/>
          </a:xfrm>
        </p:grpSpPr>
        <p:sp>
          <p:nvSpPr>
            <p:cNvPr id="227" name="テキスト ボックス 226">
              <a:extLst>
                <a:ext uri="{FF2B5EF4-FFF2-40B4-BE49-F238E27FC236}">
                  <a16:creationId xmlns:a16="http://schemas.microsoft.com/office/drawing/2014/main" id="{A28DCBDC-D259-5944-177F-26231084FC03}"/>
                </a:ext>
              </a:extLst>
            </p:cNvPr>
            <p:cNvSpPr txBox="1"/>
            <p:nvPr/>
          </p:nvSpPr>
          <p:spPr>
            <a:xfrm>
              <a:off x="5656841" y="2142381"/>
              <a:ext cx="300252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ja-JP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kumimoji="1" lang="en-US" altLang="ja-JP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Long</a:t>
              </a:r>
              <a:r>
                <a:rPr kumimoji="1" lang="ja-JP" altLang="en-US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ja-JP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distance:</a:t>
              </a:r>
              <a:r>
                <a:rPr kumimoji="1" lang="ja-JP" altLang="en-US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ja-JP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kumimoji="1" lang="en-US" altLang="ja-JP" b="1" dirty="0">
                  <a:latin typeface="Calibri" panose="020F0502020204030204" pitchFamily="34" charset="0"/>
                  <a:cs typeface="Calibri" panose="020F0502020204030204" pitchFamily="34" charset="0"/>
                </a:rPr>
                <a:t>GD</a:t>
              </a:r>
              <a:r>
                <a:rPr kumimoji="1" lang="en-US" altLang="ja-JP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ja-JP" altLang="en-US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　   </a:t>
              </a:r>
              <a:r>
                <a:rPr kumimoji="1" lang="en-US" altLang="ja-JP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ja-JP" sz="1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Rg</a:t>
              </a:r>
              <a:r>
                <a:rPr kumimoji="1" lang="en-US" altLang="ja-JP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</a:p>
          </p:txBody>
        </p:sp>
        <p:pic>
          <p:nvPicPr>
            <p:cNvPr id="228" name="グラフィックス 227" descr="悲しい顔 (塗りつぶしなし) 単色塗りつぶし">
              <a:extLst>
                <a:ext uri="{FF2B5EF4-FFF2-40B4-BE49-F238E27FC236}">
                  <a16:creationId xmlns:a16="http://schemas.microsoft.com/office/drawing/2014/main" id="{3B66D749-E464-2249-BACD-AD95391D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9462" y="2424141"/>
              <a:ext cx="330401" cy="330401"/>
            </a:xfrm>
            <a:prstGeom prst="rect">
              <a:avLst/>
            </a:prstGeom>
          </p:spPr>
        </p:pic>
        <p:pic>
          <p:nvPicPr>
            <p:cNvPr id="229" name="グラフィックス 228" descr="ニヤリとした顔 (塗りつぶしなし) 単色塗りつぶし">
              <a:extLst>
                <a:ext uri="{FF2B5EF4-FFF2-40B4-BE49-F238E27FC236}">
                  <a16:creationId xmlns:a16="http://schemas.microsoft.com/office/drawing/2014/main" id="{7412C4FB-C9F4-9B67-43B7-11C871327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27844" y="2433534"/>
              <a:ext cx="307106" cy="307106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78CE42BD-DE58-AAE1-0C02-77FAB67F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1" y="496902"/>
            <a:ext cx="8388890" cy="661141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ja-JP" sz="2800" b="1" dirty="0"/>
              <a:t>Working with the reduction of R/C parasitic elements</a:t>
            </a:r>
            <a:br>
              <a:rPr kumimoji="1" lang="en-US" altLang="ja-JP" sz="2800" b="1" dirty="0"/>
            </a:br>
            <a:r>
              <a:rPr kumimoji="1" lang="en-US" altLang="ja-JP" sz="2800" b="1" dirty="0"/>
              <a:t>for higher cutoff frequency (</a:t>
            </a:r>
            <a:r>
              <a:rPr kumimoji="1" lang="en-US" altLang="ja-JP" sz="2800" b="1" dirty="0" err="1"/>
              <a:t>fT</a:t>
            </a:r>
            <a:r>
              <a:rPr kumimoji="1" lang="en-US" altLang="ja-JP" sz="2800" b="1" dirty="0"/>
              <a:t> and </a:t>
            </a:r>
            <a:r>
              <a:rPr kumimoji="1" lang="en-US" altLang="ja-JP" sz="2800" b="1" dirty="0" err="1"/>
              <a:t>fMAX</a:t>
            </a:r>
            <a:r>
              <a:rPr kumimoji="1" lang="en-US" altLang="ja-JP" sz="2800" b="1" dirty="0"/>
              <a:t>).</a:t>
            </a:r>
            <a:endParaRPr kumimoji="1" lang="ja-JP" altLang="en-US" sz="28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F332AE-3EEB-8BE1-C6CE-39F795B47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8B219E4F-3AE5-466A-00E4-4CBC99FD931D}"/>
              </a:ext>
            </a:extLst>
          </p:cNvPr>
          <p:cNvGrpSpPr/>
          <p:nvPr/>
        </p:nvGrpSpPr>
        <p:grpSpPr>
          <a:xfrm>
            <a:off x="1285209" y="4638463"/>
            <a:ext cx="4330729" cy="1582423"/>
            <a:chOff x="2553195" y="4475065"/>
            <a:chExt cx="4330729" cy="1582423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F9871E2-7584-EE9C-2041-19E0689B9BF3}"/>
                </a:ext>
              </a:extLst>
            </p:cNvPr>
            <p:cNvSpPr/>
            <p:nvPr/>
          </p:nvSpPr>
          <p:spPr>
            <a:xfrm>
              <a:off x="2562012" y="5496148"/>
              <a:ext cx="4321912" cy="56017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52204DD-5374-2D6E-EEF6-9646105285DE}"/>
                </a:ext>
              </a:extLst>
            </p:cNvPr>
            <p:cNvSpPr/>
            <p:nvPr/>
          </p:nvSpPr>
          <p:spPr>
            <a:xfrm>
              <a:off x="4116143" y="5359968"/>
              <a:ext cx="197153" cy="1361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5828ACBD-4C4C-70C5-4945-E78569B0923E}"/>
                </a:ext>
              </a:extLst>
            </p:cNvPr>
            <p:cNvSpPr/>
            <p:nvPr/>
          </p:nvSpPr>
          <p:spPr>
            <a:xfrm>
              <a:off x="4959808" y="5371346"/>
              <a:ext cx="197153" cy="1361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36B7DFDD-636F-E066-6F67-61E556DD044F}"/>
                </a:ext>
              </a:extLst>
            </p:cNvPr>
            <p:cNvSpPr/>
            <p:nvPr/>
          </p:nvSpPr>
          <p:spPr>
            <a:xfrm>
              <a:off x="4579582" y="5168800"/>
              <a:ext cx="112711" cy="3228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67C82D9F-EE65-2EFA-A76E-42CD3C0A3B06}"/>
                </a:ext>
              </a:extLst>
            </p:cNvPr>
            <p:cNvSpPr/>
            <p:nvPr/>
          </p:nvSpPr>
          <p:spPr>
            <a:xfrm>
              <a:off x="4579582" y="5017564"/>
              <a:ext cx="114079" cy="1551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09547393-C9A7-9984-A0EF-D968C83A31E8}"/>
                </a:ext>
              </a:extLst>
            </p:cNvPr>
            <p:cNvSpPr/>
            <p:nvPr/>
          </p:nvSpPr>
          <p:spPr>
            <a:xfrm>
              <a:off x="4152659" y="5155550"/>
              <a:ext cx="112719" cy="2157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EB133202-B15D-7560-0B94-2CC62C40EFDF}"/>
                </a:ext>
              </a:extLst>
            </p:cNvPr>
            <p:cNvSpPr/>
            <p:nvPr/>
          </p:nvSpPr>
          <p:spPr>
            <a:xfrm>
              <a:off x="4100721" y="5235165"/>
              <a:ext cx="228528" cy="10046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402E30A8-47AE-F6BB-C304-202E0571545C}"/>
                </a:ext>
              </a:extLst>
            </p:cNvPr>
            <p:cNvSpPr/>
            <p:nvPr/>
          </p:nvSpPr>
          <p:spPr>
            <a:xfrm>
              <a:off x="4077245" y="5110363"/>
              <a:ext cx="266379" cy="10009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1FC563E8-C6A6-3032-243E-AC67B55666B5}"/>
                </a:ext>
              </a:extLst>
            </p:cNvPr>
            <p:cNvSpPr/>
            <p:nvPr/>
          </p:nvSpPr>
          <p:spPr>
            <a:xfrm>
              <a:off x="4509806" y="5110363"/>
              <a:ext cx="266379" cy="10009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9F955BF1-3A3E-2A25-B15F-5F59BD61FE4E}"/>
                </a:ext>
              </a:extLst>
            </p:cNvPr>
            <p:cNvSpPr/>
            <p:nvPr/>
          </p:nvSpPr>
          <p:spPr>
            <a:xfrm>
              <a:off x="4522357" y="5240709"/>
              <a:ext cx="228528" cy="932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B3BFF138-C569-BCF1-F4C2-CE1E5780F31D}"/>
                </a:ext>
              </a:extLst>
            </p:cNvPr>
            <p:cNvSpPr/>
            <p:nvPr/>
          </p:nvSpPr>
          <p:spPr>
            <a:xfrm>
              <a:off x="4993542" y="5160763"/>
              <a:ext cx="112719" cy="2157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270A012E-6220-3B43-E06D-B9ADA75E5A34}"/>
                </a:ext>
              </a:extLst>
            </p:cNvPr>
            <p:cNvSpPr/>
            <p:nvPr/>
          </p:nvSpPr>
          <p:spPr>
            <a:xfrm>
              <a:off x="4941604" y="5240378"/>
              <a:ext cx="228528" cy="10046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4FEE7719-0A59-567D-8521-A882FBD1117E}"/>
                </a:ext>
              </a:extLst>
            </p:cNvPr>
            <p:cNvSpPr/>
            <p:nvPr/>
          </p:nvSpPr>
          <p:spPr>
            <a:xfrm>
              <a:off x="4918128" y="5115576"/>
              <a:ext cx="266379" cy="10009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A26B4E83-7C3D-162E-EC4F-8466F4C6162A}"/>
                </a:ext>
              </a:extLst>
            </p:cNvPr>
            <p:cNvSpPr/>
            <p:nvPr/>
          </p:nvSpPr>
          <p:spPr>
            <a:xfrm>
              <a:off x="3636420" y="5181664"/>
              <a:ext cx="112711" cy="3228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2DF680CF-E5F4-6B70-89A3-3DBCEF2D4D09}"/>
                </a:ext>
              </a:extLst>
            </p:cNvPr>
            <p:cNvSpPr/>
            <p:nvPr/>
          </p:nvSpPr>
          <p:spPr>
            <a:xfrm>
              <a:off x="3636420" y="5030428"/>
              <a:ext cx="114079" cy="1551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D0444478-412D-30A0-BB15-70887A77BE9B}"/>
                </a:ext>
              </a:extLst>
            </p:cNvPr>
            <p:cNvSpPr/>
            <p:nvPr/>
          </p:nvSpPr>
          <p:spPr>
            <a:xfrm>
              <a:off x="3566644" y="4860581"/>
              <a:ext cx="267770" cy="232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9D5F18-8C42-B752-FE6F-586E637D8A10}"/>
                </a:ext>
              </a:extLst>
            </p:cNvPr>
            <p:cNvSpPr/>
            <p:nvPr/>
          </p:nvSpPr>
          <p:spPr>
            <a:xfrm>
              <a:off x="3566644" y="5123227"/>
              <a:ext cx="266379" cy="10009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727BD0BB-C2C0-110B-5939-243B96E14C21}"/>
                </a:ext>
              </a:extLst>
            </p:cNvPr>
            <p:cNvSpPr/>
            <p:nvPr/>
          </p:nvSpPr>
          <p:spPr>
            <a:xfrm>
              <a:off x="3579195" y="5253573"/>
              <a:ext cx="228528" cy="932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36AFDF81-4C84-C961-FDE1-01ED12FFCECC}"/>
                </a:ext>
              </a:extLst>
            </p:cNvPr>
            <p:cNvSpPr/>
            <p:nvPr/>
          </p:nvSpPr>
          <p:spPr>
            <a:xfrm>
              <a:off x="5492906" y="5175568"/>
              <a:ext cx="112711" cy="3228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63B09965-2B1F-2BF4-75DA-57DF74667B55}"/>
                </a:ext>
              </a:extLst>
            </p:cNvPr>
            <p:cNvSpPr/>
            <p:nvPr/>
          </p:nvSpPr>
          <p:spPr>
            <a:xfrm>
              <a:off x="5492906" y="5024332"/>
              <a:ext cx="114079" cy="1551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5F1C987F-CF3F-F04D-4145-C351ECD77DCD}"/>
                </a:ext>
              </a:extLst>
            </p:cNvPr>
            <p:cNvSpPr/>
            <p:nvPr/>
          </p:nvSpPr>
          <p:spPr>
            <a:xfrm>
              <a:off x="5423130" y="4854485"/>
              <a:ext cx="267770" cy="232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id="{92B9F3D4-2FBB-4FE7-4226-66989903CD38}"/>
                </a:ext>
              </a:extLst>
            </p:cNvPr>
            <p:cNvSpPr/>
            <p:nvPr/>
          </p:nvSpPr>
          <p:spPr>
            <a:xfrm>
              <a:off x="5423130" y="5117131"/>
              <a:ext cx="266379" cy="10009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0EFE9E32-8D91-C04F-77D6-33A8F3F2B656}"/>
                </a:ext>
              </a:extLst>
            </p:cNvPr>
            <p:cNvSpPr/>
            <p:nvPr/>
          </p:nvSpPr>
          <p:spPr>
            <a:xfrm>
              <a:off x="5435681" y="5247477"/>
              <a:ext cx="228528" cy="932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2AA76E17-FCBA-E61F-0055-458DBF68A708}"/>
                </a:ext>
              </a:extLst>
            </p:cNvPr>
            <p:cNvGrpSpPr/>
            <p:nvPr/>
          </p:nvGrpSpPr>
          <p:grpSpPr>
            <a:xfrm rot="1543111">
              <a:off x="4298495" y="4715103"/>
              <a:ext cx="120646" cy="356292"/>
              <a:chOff x="894695" y="5601397"/>
              <a:chExt cx="120646" cy="356292"/>
            </a:xfrm>
          </p:grpSpPr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id="{DDAFC863-EF21-F284-CAC5-E0836A6C8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601397"/>
                <a:ext cx="0" cy="13027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線コネクタ 67">
                <a:extLst>
                  <a:ext uri="{FF2B5EF4-FFF2-40B4-BE49-F238E27FC236}">
                    <a16:creationId xmlns:a16="http://schemas.microsoft.com/office/drawing/2014/main" id="{38DFE053-8B92-30C6-0AD9-0D80F79C8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827418"/>
                <a:ext cx="0" cy="13027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id="{C05AAB56-0977-667E-81B5-8E191F5CA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727672"/>
                <a:ext cx="1206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id="{D1F6755D-289B-86FB-CEE5-86EE6486A2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836695"/>
                <a:ext cx="1206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F748BC1C-A172-2742-CB95-4AAC2A173BF9}"/>
                </a:ext>
              </a:extLst>
            </p:cNvPr>
            <p:cNvGrpSpPr/>
            <p:nvPr/>
          </p:nvGrpSpPr>
          <p:grpSpPr>
            <a:xfrm rot="1543111">
              <a:off x="5255283" y="4997177"/>
              <a:ext cx="120646" cy="356292"/>
              <a:chOff x="894695" y="5601397"/>
              <a:chExt cx="120646" cy="356292"/>
            </a:xfrm>
          </p:grpSpPr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0D256147-B903-11D6-B07B-A7D0F4031D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601397"/>
                <a:ext cx="0" cy="130271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>
                <a:extLst>
                  <a:ext uri="{FF2B5EF4-FFF2-40B4-BE49-F238E27FC236}">
                    <a16:creationId xmlns:a16="http://schemas.microsoft.com/office/drawing/2014/main" id="{7FA203B4-9611-79E5-13CE-06DF066E6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827418"/>
                <a:ext cx="0" cy="130271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線コネクタ 73">
                <a:extLst>
                  <a:ext uri="{FF2B5EF4-FFF2-40B4-BE49-F238E27FC236}">
                    <a16:creationId xmlns:a16="http://schemas.microsoft.com/office/drawing/2014/main" id="{67940B81-F51F-21EB-9978-761CB4878D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727672"/>
                <a:ext cx="120646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>
                <a:extLst>
                  <a:ext uri="{FF2B5EF4-FFF2-40B4-BE49-F238E27FC236}">
                    <a16:creationId xmlns:a16="http://schemas.microsoft.com/office/drawing/2014/main" id="{B445D8A3-0107-7B98-77CC-E5AFD925E9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836695"/>
                <a:ext cx="120646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DCF9DBD3-3B8A-D282-07FE-044C2960E382}"/>
                </a:ext>
              </a:extLst>
            </p:cNvPr>
            <p:cNvGrpSpPr/>
            <p:nvPr/>
          </p:nvGrpSpPr>
          <p:grpSpPr>
            <a:xfrm rot="20056889" flipH="1">
              <a:off x="4852353" y="4721268"/>
              <a:ext cx="120646" cy="356292"/>
              <a:chOff x="894695" y="5601397"/>
              <a:chExt cx="120646" cy="356292"/>
            </a:xfrm>
          </p:grpSpPr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BBCA2CAE-8E79-B03B-25A9-EA0D9A9D6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601397"/>
                <a:ext cx="0" cy="13027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id="{F410FEF4-170B-1549-4581-25F7927D7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827418"/>
                <a:ext cx="0" cy="13027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583B5867-1882-3AA0-1365-D91DBD8926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727672"/>
                <a:ext cx="1206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E313EB77-94D5-0999-46DD-B5B150272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836695"/>
                <a:ext cx="1206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676E575E-28DE-45C7-5786-6DDB4315DF2B}"/>
                </a:ext>
              </a:extLst>
            </p:cNvPr>
            <p:cNvGrpSpPr/>
            <p:nvPr/>
          </p:nvGrpSpPr>
          <p:grpSpPr>
            <a:xfrm rot="20056889" flipH="1">
              <a:off x="3906155" y="4960637"/>
              <a:ext cx="120646" cy="356292"/>
              <a:chOff x="894695" y="5601397"/>
              <a:chExt cx="120646" cy="356292"/>
            </a:xfrm>
          </p:grpSpPr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id="{495116DC-CB60-A307-168D-58F2E46DE5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601397"/>
                <a:ext cx="0" cy="130271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ACC5F907-11AD-8E38-05FC-E52AD9C4A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827418"/>
                <a:ext cx="0" cy="130271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id="{A1EFFA75-E8C6-E4FC-A656-A7ABB0C3E7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727672"/>
                <a:ext cx="120646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84">
                <a:extLst>
                  <a:ext uri="{FF2B5EF4-FFF2-40B4-BE49-F238E27FC236}">
                    <a16:creationId xmlns:a16="http://schemas.microsoft.com/office/drawing/2014/main" id="{953CA5FF-D2AD-8DA2-1BCE-11DEF053E6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836695"/>
                <a:ext cx="120646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id="{78AEED45-20C5-F243-9A9B-C4CE2C77C4F3}"/>
                </a:ext>
              </a:extLst>
            </p:cNvPr>
            <p:cNvSpPr/>
            <p:nvPr/>
          </p:nvSpPr>
          <p:spPr>
            <a:xfrm>
              <a:off x="4563280" y="4605489"/>
              <a:ext cx="112711" cy="3228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E186F228-61BE-030A-3CEE-A14D9FFEC469}"/>
                </a:ext>
              </a:extLst>
            </p:cNvPr>
            <p:cNvSpPr/>
            <p:nvPr/>
          </p:nvSpPr>
          <p:spPr>
            <a:xfrm>
              <a:off x="4487392" y="4475065"/>
              <a:ext cx="267770" cy="2324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正方形/長方形 111">
              <a:extLst>
                <a:ext uri="{FF2B5EF4-FFF2-40B4-BE49-F238E27FC236}">
                  <a16:creationId xmlns:a16="http://schemas.microsoft.com/office/drawing/2014/main" id="{58287E1C-60A4-6F94-F8D7-F1C643E05C5D}"/>
                </a:ext>
              </a:extLst>
            </p:cNvPr>
            <p:cNvSpPr/>
            <p:nvPr/>
          </p:nvSpPr>
          <p:spPr>
            <a:xfrm>
              <a:off x="4492295" y="4787198"/>
              <a:ext cx="267770" cy="2324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id="{0D607394-1AAA-86CA-F62B-5BC1520B8FD6}"/>
                </a:ext>
              </a:extLst>
            </p:cNvPr>
            <p:cNvSpPr/>
            <p:nvPr/>
          </p:nvSpPr>
          <p:spPr>
            <a:xfrm>
              <a:off x="4286093" y="5507526"/>
              <a:ext cx="711592" cy="1746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D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CC4D60B2-62CB-F4F0-99B3-A089E93DE94A}"/>
                </a:ext>
              </a:extLst>
            </p:cNvPr>
            <p:cNvSpPr/>
            <p:nvPr/>
          </p:nvSpPr>
          <p:spPr>
            <a:xfrm>
              <a:off x="3462305" y="5499906"/>
              <a:ext cx="711592" cy="1746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S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B5739623-F809-6029-8E00-E99833F33DDD}"/>
                </a:ext>
              </a:extLst>
            </p:cNvPr>
            <p:cNvSpPr/>
            <p:nvPr/>
          </p:nvSpPr>
          <p:spPr>
            <a:xfrm>
              <a:off x="5105285" y="5507729"/>
              <a:ext cx="711592" cy="1746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tx1"/>
                  </a:solidFill>
                </a:rPr>
                <a:t>S</a:t>
              </a:r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0" name="グループ化 119">
              <a:extLst>
                <a:ext uri="{FF2B5EF4-FFF2-40B4-BE49-F238E27FC236}">
                  <a16:creationId xmlns:a16="http://schemas.microsoft.com/office/drawing/2014/main" id="{A163ED5C-E162-C98F-E33D-54D91D17A1B9}"/>
                </a:ext>
              </a:extLst>
            </p:cNvPr>
            <p:cNvGrpSpPr/>
            <p:nvPr/>
          </p:nvGrpSpPr>
          <p:grpSpPr>
            <a:xfrm>
              <a:off x="3566987" y="5540846"/>
              <a:ext cx="354765" cy="491029"/>
              <a:chOff x="3192073" y="4504888"/>
              <a:chExt cx="354765" cy="491029"/>
            </a:xfrm>
          </p:grpSpPr>
          <p:cxnSp>
            <p:nvCxnSpPr>
              <p:cNvPr id="121" name="直線コネクタ 120">
                <a:extLst>
                  <a:ext uri="{FF2B5EF4-FFF2-40B4-BE49-F238E27FC236}">
                    <a16:creationId xmlns:a16="http://schemas.microsoft.com/office/drawing/2014/main" id="{163E8FAF-054E-8A1F-5D0D-4998BE21F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2073" y="4664364"/>
                <a:ext cx="348407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コネクタ 121">
                <a:extLst>
                  <a:ext uri="{FF2B5EF4-FFF2-40B4-BE49-F238E27FC236}">
                    <a16:creationId xmlns:a16="http://schemas.microsoft.com/office/drawing/2014/main" id="{C9884BF3-F4F7-EB50-AD5A-EBBCA2368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2073" y="4779818"/>
                <a:ext cx="348407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id="{4B24C4E3-6794-904D-C366-2571F21B8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6277" y="4504890"/>
                <a:ext cx="0" cy="1594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コネクタ 123">
                <a:extLst>
                  <a:ext uri="{FF2B5EF4-FFF2-40B4-BE49-F238E27FC236}">
                    <a16:creationId xmlns:a16="http://schemas.microsoft.com/office/drawing/2014/main" id="{89F8C43F-2671-573D-9EFC-F08881CA76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6276" y="4779818"/>
                <a:ext cx="1" cy="216099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9B4DE2C3-BED9-D921-D1F3-3989545FCE31}"/>
                  </a:ext>
                </a:extLst>
              </p:cNvPr>
              <p:cNvSpPr txBox="1"/>
              <p:nvPr/>
            </p:nvSpPr>
            <p:spPr>
              <a:xfrm>
                <a:off x="3546773" y="4504888"/>
                <a:ext cx="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kumimoji="1" lang="en-US" altLang="ja-JP" sz="2400" b="1" i="1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126" name="グループ化 125">
              <a:extLst>
                <a:ext uri="{FF2B5EF4-FFF2-40B4-BE49-F238E27FC236}">
                  <a16:creationId xmlns:a16="http://schemas.microsoft.com/office/drawing/2014/main" id="{629982CD-A4A7-7579-37CC-25D1445D0E2B}"/>
                </a:ext>
              </a:extLst>
            </p:cNvPr>
            <p:cNvGrpSpPr/>
            <p:nvPr/>
          </p:nvGrpSpPr>
          <p:grpSpPr>
            <a:xfrm>
              <a:off x="5446001" y="5563435"/>
              <a:ext cx="354765" cy="491029"/>
              <a:chOff x="3192073" y="4504888"/>
              <a:chExt cx="354765" cy="491029"/>
            </a:xfrm>
          </p:grpSpPr>
          <p:cxnSp>
            <p:nvCxnSpPr>
              <p:cNvPr id="127" name="直線コネクタ 126">
                <a:extLst>
                  <a:ext uri="{FF2B5EF4-FFF2-40B4-BE49-F238E27FC236}">
                    <a16:creationId xmlns:a16="http://schemas.microsoft.com/office/drawing/2014/main" id="{592670E8-F16F-885A-E091-4744E39D5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2073" y="4664364"/>
                <a:ext cx="348407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64F6AB07-F067-9994-3D7F-5B4A222115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2073" y="4779818"/>
                <a:ext cx="348407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コネクタ 128">
                <a:extLst>
                  <a:ext uri="{FF2B5EF4-FFF2-40B4-BE49-F238E27FC236}">
                    <a16:creationId xmlns:a16="http://schemas.microsoft.com/office/drawing/2014/main" id="{086BA3B1-E9F5-5410-1E17-0774E62E0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6277" y="4504890"/>
                <a:ext cx="0" cy="1594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420C50F8-510F-3568-DA5E-6631AE59B0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6276" y="4779818"/>
                <a:ext cx="1" cy="216099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E67984-8264-D028-5782-6C54CAB63279}"/>
                  </a:ext>
                </a:extLst>
              </p:cNvPr>
              <p:cNvSpPr txBox="1"/>
              <p:nvPr/>
            </p:nvSpPr>
            <p:spPr>
              <a:xfrm>
                <a:off x="3546773" y="4504888"/>
                <a:ext cx="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kumimoji="1" lang="en-US" altLang="ja-JP" sz="2400" b="1" i="1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132" name="グループ化 131">
              <a:extLst>
                <a:ext uri="{FF2B5EF4-FFF2-40B4-BE49-F238E27FC236}">
                  <a16:creationId xmlns:a16="http://schemas.microsoft.com/office/drawing/2014/main" id="{37A15245-10AB-A4E1-10D5-0733E4E5A8B3}"/>
                </a:ext>
              </a:extLst>
            </p:cNvPr>
            <p:cNvGrpSpPr/>
            <p:nvPr/>
          </p:nvGrpSpPr>
          <p:grpSpPr>
            <a:xfrm>
              <a:off x="4500327" y="5555896"/>
              <a:ext cx="354765" cy="491029"/>
              <a:chOff x="3192073" y="4504888"/>
              <a:chExt cx="354765" cy="491029"/>
            </a:xfrm>
          </p:grpSpPr>
          <p:cxnSp>
            <p:nvCxnSpPr>
              <p:cNvPr id="133" name="直線コネクタ 132">
                <a:extLst>
                  <a:ext uri="{FF2B5EF4-FFF2-40B4-BE49-F238E27FC236}">
                    <a16:creationId xmlns:a16="http://schemas.microsoft.com/office/drawing/2014/main" id="{EC752907-117F-3F65-D946-BF64883FF1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2073" y="4664364"/>
                <a:ext cx="348407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>
                <a:extLst>
                  <a:ext uri="{FF2B5EF4-FFF2-40B4-BE49-F238E27FC236}">
                    <a16:creationId xmlns:a16="http://schemas.microsoft.com/office/drawing/2014/main" id="{D88429A6-3849-B865-AC20-78F65CB32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2073" y="4779818"/>
                <a:ext cx="348407" cy="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コネクタ 134">
                <a:extLst>
                  <a:ext uri="{FF2B5EF4-FFF2-40B4-BE49-F238E27FC236}">
                    <a16:creationId xmlns:a16="http://schemas.microsoft.com/office/drawing/2014/main" id="{7A1B30CE-11B9-5B22-A563-B9810B008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6277" y="4504890"/>
                <a:ext cx="0" cy="15947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84289A41-410E-017F-75D5-EE13E18AFA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6276" y="4779818"/>
                <a:ext cx="1" cy="216099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A0A974F9-0732-F3CA-4C5C-85A693C4BD9B}"/>
                  </a:ext>
                </a:extLst>
              </p:cNvPr>
              <p:cNvSpPr txBox="1"/>
              <p:nvPr/>
            </p:nvSpPr>
            <p:spPr>
              <a:xfrm>
                <a:off x="3546773" y="4504888"/>
                <a:ext cx="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kumimoji="1" lang="en-US" altLang="ja-JP" sz="2400" b="1" i="1" dirty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41" name="正方形/長方形 140">
              <a:extLst>
                <a:ext uri="{FF2B5EF4-FFF2-40B4-BE49-F238E27FC236}">
                  <a16:creationId xmlns:a16="http://schemas.microsoft.com/office/drawing/2014/main" id="{5FCB0028-9F4B-A9E4-D3A9-38FF7435C6DB}"/>
                </a:ext>
              </a:extLst>
            </p:cNvPr>
            <p:cNvSpPr/>
            <p:nvPr/>
          </p:nvSpPr>
          <p:spPr>
            <a:xfrm>
              <a:off x="2553195" y="5494682"/>
              <a:ext cx="275099" cy="560167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2" name="正方形/長方形 141">
              <a:extLst>
                <a:ext uri="{FF2B5EF4-FFF2-40B4-BE49-F238E27FC236}">
                  <a16:creationId xmlns:a16="http://schemas.microsoft.com/office/drawing/2014/main" id="{D3DC3264-80DD-5A9B-189F-9E9318A9DB8C}"/>
                </a:ext>
              </a:extLst>
            </p:cNvPr>
            <p:cNvSpPr/>
            <p:nvPr/>
          </p:nvSpPr>
          <p:spPr>
            <a:xfrm>
              <a:off x="6608825" y="5497321"/>
              <a:ext cx="275099" cy="560167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A3E584FE-BA1D-BC38-96CD-39FEC7CE93F8}"/>
                </a:ext>
              </a:extLst>
            </p:cNvPr>
            <p:cNvSpPr txBox="1"/>
            <p:nvPr/>
          </p:nvSpPr>
          <p:spPr>
            <a:xfrm>
              <a:off x="3887028" y="4601706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Cgd</a:t>
              </a:r>
              <a:endParaRPr kumimoji="1" lang="ja-JP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53AD96AE-D184-C0FC-0B7A-664D49650632}"/>
                </a:ext>
              </a:extLst>
            </p:cNvPr>
            <p:cNvSpPr txBox="1"/>
            <p:nvPr/>
          </p:nvSpPr>
          <p:spPr>
            <a:xfrm>
              <a:off x="2879205" y="4991505"/>
              <a:ext cx="4363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Cgs</a:t>
              </a:r>
              <a:endParaRPr kumimoji="1" lang="ja-JP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0" name="グループ化 149">
              <a:extLst>
                <a:ext uri="{FF2B5EF4-FFF2-40B4-BE49-F238E27FC236}">
                  <a16:creationId xmlns:a16="http://schemas.microsoft.com/office/drawing/2014/main" id="{E1881A6C-EB9E-45A1-5DB3-89A3BF3D5F80}"/>
                </a:ext>
              </a:extLst>
            </p:cNvPr>
            <p:cNvGrpSpPr/>
            <p:nvPr/>
          </p:nvGrpSpPr>
          <p:grpSpPr>
            <a:xfrm rot="5400000">
              <a:off x="4360442" y="5295516"/>
              <a:ext cx="166094" cy="183106"/>
              <a:chOff x="894695" y="5601397"/>
              <a:chExt cx="120646" cy="356292"/>
            </a:xfrm>
          </p:grpSpPr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id="{E6390426-275F-B5CF-6FAF-32CB9C93BD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601397"/>
                <a:ext cx="0" cy="13027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id="{A5CB254D-25BB-59EC-7A6C-5BC4CDFF2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827418"/>
                <a:ext cx="0" cy="13027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直線コネクタ 152">
                <a:extLst>
                  <a:ext uri="{FF2B5EF4-FFF2-40B4-BE49-F238E27FC236}">
                    <a16:creationId xmlns:a16="http://schemas.microsoft.com/office/drawing/2014/main" id="{F9852DC8-4E27-B8EC-A0D3-A9E3E0EF31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727672"/>
                <a:ext cx="1206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線コネクタ 153">
                <a:extLst>
                  <a:ext uri="{FF2B5EF4-FFF2-40B4-BE49-F238E27FC236}">
                    <a16:creationId xmlns:a16="http://schemas.microsoft.com/office/drawing/2014/main" id="{B86604A7-07E6-B993-6841-6E3824FDE4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836695"/>
                <a:ext cx="1206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5CF8BF5D-B5C6-174C-6721-B623032AF695}"/>
                </a:ext>
              </a:extLst>
            </p:cNvPr>
            <p:cNvGrpSpPr/>
            <p:nvPr/>
          </p:nvGrpSpPr>
          <p:grpSpPr>
            <a:xfrm rot="5400000">
              <a:off x="4741584" y="5301740"/>
              <a:ext cx="166094" cy="183106"/>
              <a:chOff x="894695" y="5601397"/>
              <a:chExt cx="120646" cy="356292"/>
            </a:xfrm>
          </p:grpSpPr>
          <p:cxnSp>
            <p:nvCxnSpPr>
              <p:cNvPr id="156" name="直線コネクタ 155">
                <a:extLst>
                  <a:ext uri="{FF2B5EF4-FFF2-40B4-BE49-F238E27FC236}">
                    <a16:creationId xmlns:a16="http://schemas.microsoft.com/office/drawing/2014/main" id="{41F303E0-69B3-09C2-48AA-67606A149D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601397"/>
                <a:ext cx="0" cy="13027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直線コネクタ 156">
                <a:extLst>
                  <a:ext uri="{FF2B5EF4-FFF2-40B4-BE49-F238E27FC236}">
                    <a16:creationId xmlns:a16="http://schemas.microsoft.com/office/drawing/2014/main" id="{C0DC1BAC-CEBF-36B7-C910-66C09248F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827418"/>
                <a:ext cx="0" cy="13027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id="{D851AB7B-1889-B0E3-5D61-B8A2D77505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727672"/>
                <a:ext cx="1206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直線コネクタ 158">
                <a:extLst>
                  <a:ext uri="{FF2B5EF4-FFF2-40B4-BE49-F238E27FC236}">
                    <a16:creationId xmlns:a16="http://schemas.microsoft.com/office/drawing/2014/main" id="{B17D2807-A744-9B05-CE43-675883FCD8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836695"/>
                <a:ext cx="1206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2C7C6AA8-43B4-9076-525D-605C164C03DD}"/>
                </a:ext>
              </a:extLst>
            </p:cNvPr>
            <p:cNvGrpSpPr/>
            <p:nvPr/>
          </p:nvGrpSpPr>
          <p:grpSpPr>
            <a:xfrm rot="5400000">
              <a:off x="5227934" y="5272690"/>
              <a:ext cx="166094" cy="265697"/>
              <a:chOff x="894695" y="5601397"/>
              <a:chExt cx="120646" cy="356292"/>
            </a:xfrm>
          </p:grpSpPr>
          <p:cxnSp>
            <p:nvCxnSpPr>
              <p:cNvPr id="161" name="直線コネクタ 160">
                <a:extLst>
                  <a:ext uri="{FF2B5EF4-FFF2-40B4-BE49-F238E27FC236}">
                    <a16:creationId xmlns:a16="http://schemas.microsoft.com/office/drawing/2014/main" id="{7B74334F-545D-AA53-2B7A-8EC720384A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601397"/>
                <a:ext cx="0" cy="13027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直線コネクタ 161">
                <a:extLst>
                  <a:ext uri="{FF2B5EF4-FFF2-40B4-BE49-F238E27FC236}">
                    <a16:creationId xmlns:a16="http://schemas.microsoft.com/office/drawing/2014/main" id="{F432D3B1-7FFE-B0D4-DE88-468CD451E0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827418"/>
                <a:ext cx="0" cy="13027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id="{C8C78670-F7E2-9990-E104-28B7FCB804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727672"/>
                <a:ext cx="12064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線コネクタ 163">
                <a:extLst>
                  <a:ext uri="{FF2B5EF4-FFF2-40B4-BE49-F238E27FC236}">
                    <a16:creationId xmlns:a16="http://schemas.microsoft.com/office/drawing/2014/main" id="{D915DB34-5EC9-9902-D8CD-0DC68631AE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836695"/>
                <a:ext cx="12064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521B2A05-3A1A-4EBA-BD1C-2B4478E5C847}"/>
                </a:ext>
              </a:extLst>
            </p:cNvPr>
            <p:cNvGrpSpPr/>
            <p:nvPr/>
          </p:nvGrpSpPr>
          <p:grpSpPr>
            <a:xfrm rot="5400000">
              <a:off x="3842556" y="5266675"/>
              <a:ext cx="166094" cy="265697"/>
              <a:chOff x="894695" y="5601397"/>
              <a:chExt cx="120646" cy="356292"/>
            </a:xfrm>
          </p:grpSpPr>
          <p:cxnSp>
            <p:nvCxnSpPr>
              <p:cNvPr id="166" name="直線コネクタ 165">
                <a:extLst>
                  <a:ext uri="{FF2B5EF4-FFF2-40B4-BE49-F238E27FC236}">
                    <a16:creationId xmlns:a16="http://schemas.microsoft.com/office/drawing/2014/main" id="{4A110CA9-0A2C-535E-72C6-5CFC1122F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601397"/>
                <a:ext cx="0" cy="13027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直線コネクタ 166">
                <a:extLst>
                  <a:ext uri="{FF2B5EF4-FFF2-40B4-BE49-F238E27FC236}">
                    <a16:creationId xmlns:a16="http://schemas.microsoft.com/office/drawing/2014/main" id="{99DA68CD-BCB5-7300-FD52-34B384D861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827418"/>
                <a:ext cx="0" cy="13027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直線コネクタ 167">
                <a:extLst>
                  <a:ext uri="{FF2B5EF4-FFF2-40B4-BE49-F238E27FC236}">
                    <a16:creationId xmlns:a16="http://schemas.microsoft.com/office/drawing/2014/main" id="{203F6614-5510-014E-9FC0-EA69395D4E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727672"/>
                <a:ext cx="12064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直線コネクタ 168">
                <a:extLst>
                  <a:ext uri="{FF2B5EF4-FFF2-40B4-BE49-F238E27FC236}">
                    <a16:creationId xmlns:a16="http://schemas.microsoft.com/office/drawing/2014/main" id="{64A646CD-5233-1733-FFB9-B7A9D7F34E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836695"/>
                <a:ext cx="120646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4" name="グループ化 223">
            <a:extLst>
              <a:ext uri="{FF2B5EF4-FFF2-40B4-BE49-F238E27FC236}">
                <a16:creationId xmlns:a16="http://schemas.microsoft.com/office/drawing/2014/main" id="{B6C55A43-B3F5-2680-97F1-69179C8798B0}"/>
              </a:ext>
            </a:extLst>
          </p:cNvPr>
          <p:cNvGrpSpPr/>
          <p:nvPr/>
        </p:nvGrpSpPr>
        <p:grpSpPr>
          <a:xfrm>
            <a:off x="1304504" y="1489219"/>
            <a:ext cx="4026412" cy="2972078"/>
            <a:chOff x="2577580" y="1727119"/>
            <a:chExt cx="4026412" cy="2972078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31B86EB-5368-E195-2C05-F7A7F8380145}"/>
                </a:ext>
              </a:extLst>
            </p:cNvPr>
            <p:cNvSpPr/>
            <p:nvPr/>
          </p:nvSpPr>
          <p:spPr>
            <a:xfrm>
              <a:off x="2577580" y="2350672"/>
              <a:ext cx="4021718" cy="135100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B2F7509-EF92-2568-52DD-BA79C0007CB3}"/>
                </a:ext>
              </a:extLst>
            </p:cNvPr>
            <p:cNvSpPr/>
            <p:nvPr/>
          </p:nvSpPr>
          <p:spPr>
            <a:xfrm>
              <a:off x="3922406" y="1732837"/>
              <a:ext cx="391297" cy="36658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5EED1151-46F0-4644-79D1-32DABB20B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0207" y="3046002"/>
              <a:ext cx="1" cy="1335047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16BF163C-5944-CBEB-A0A3-C871BBBA4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9081" y="3046002"/>
              <a:ext cx="1" cy="1335047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897AD4-15AF-F2BC-E65D-67912A2BCD5F}"/>
                </a:ext>
              </a:extLst>
            </p:cNvPr>
            <p:cNvCxnSpPr>
              <a:cxnSpLocks/>
            </p:cNvCxnSpPr>
            <p:nvPr/>
          </p:nvCxnSpPr>
          <p:spPr>
            <a:xfrm>
              <a:off x="4218717" y="4206445"/>
              <a:ext cx="777536" cy="0"/>
            </a:xfrm>
            <a:prstGeom prst="line">
              <a:avLst/>
            </a:prstGeom>
            <a:ln w="28575">
              <a:prstDash val="solid"/>
              <a:headEnd type="stealth" w="lg" len="lg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C552006F-E551-BE8D-0B08-ECECA32B85BF}"/>
                </a:ext>
              </a:extLst>
            </p:cNvPr>
            <p:cNvSpPr/>
            <p:nvPr/>
          </p:nvSpPr>
          <p:spPr>
            <a:xfrm>
              <a:off x="2582126" y="2351536"/>
              <a:ext cx="298788" cy="1346420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2B69C61F-BC0F-56E8-5F2E-233B1824E8C2}"/>
                </a:ext>
              </a:extLst>
            </p:cNvPr>
            <p:cNvSpPr/>
            <p:nvPr/>
          </p:nvSpPr>
          <p:spPr>
            <a:xfrm>
              <a:off x="4302063" y="1805284"/>
              <a:ext cx="606048" cy="23646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70386C26-6C55-4F4F-52F7-EE7F14BC9A63}"/>
                </a:ext>
              </a:extLst>
            </p:cNvPr>
            <p:cNvSpPr/>
            <p:nvPr/>
          </p:nvSpPr>
          <p:spPr>
            <a:xfrm>
              <a:off x="4495523" y="2546835"/>
              <a:ext cx="230658" cy="9421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2C0F28D0-1C95-456A-B8DE-389B900938A6}"/>
                </a:ext>
              </a:extLst>
            </p:cNvPr>
            <p:cNvSpPr/>
            <p:nvPr/>
          </p:nvSpPr>
          <p:spPr>
            <a:xfrm>
              <a:off x="3581334" y="2546835"/>
              <a:ext cx="230658" cy="9421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02BC0BB3-9AF6-089A-8DA3-8F9ADFCDEFE1}"/>
                </a:ext>
              </a:extLst>
            </p:cNvPr>
            <p:cNvSpPr/>
            <p:nvPr/>
          </p:nvSpPr>
          <p:spPr>
            <a:xfrm>
              <a:off x="5425223" y="2546835"/>
              <a:ext cx="230658" cy="9421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340D9732-9351-16FE-0B54-BB01BC2335AA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>
              <a:off x="4233384" y="3043938"/>
              <a:ext cx="261801" cy="7984"/>
            </a:xfrm>
            <a:prstGeom prst="line">
              <a:avLst/>
            </a:prstGeom>
            <a:ln w="28575">
              <a:solidFill>
                <a:srgbClr val="FFC000"/>
              </a:solidFill>
              <a:prstDash val="solid"/>
              <a:headEnd type="stealth" w="lg" len="lg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9F60A0BB-FD58-6C80-3676-AFC51A347F6C}"/>
                </a:ext>
              </a:extLst>
            </p:cNvPr>
            <p:cNvCxnSpPr>
              <a:cxnSpLocks/>
            </p:cNvCxnSpPr>
            <p:nvPr/>
          </p:nvCxnSpPr>
          <p:spPr>
            <a:xfrm>
              <a:off x="4705404" y="3034413"/>
              <a:ext cx="261801" cy="7984"/>
            </a:xfrm>
            <a:prstGeom prst="line">
              <a:avLst/>
            </a:prstGeom>
            <a:ln w="28575">
              <a:solidFill>
                <a:srgbClr val="FFC000"/>
              </a:solidFill>
              <a:prstDash val="solid"/>
              <a:headEnd type="stealth" w="lg" len="lg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93A13E3C-744A-981F-1CF2-9185235B2164}"/>
                </a:ext>
              </a:extLst>
            </p:cNvPr>
            <p:cNvCxnSpPr>
              <a:cxnSpLocks/>
            </p:cNvCxnSpPr>
            <p:nvPr/>
          </p:nvCxnSpPr>
          <p:spPr>
            <a:xfrm>
              <a:off x="3783320" y="3034413"/>
              <a:ext cx="261801" cy="7984"/>
            </a:xfrm>
            <a:prstGeom prst="line">
              <a:avLst/>
            </a:prstGeom>
            <a:ln w="28575">
              <a:solidFill>
                <a:srgbClr val="FFC000"/>
              </a:solidFill>
              <a:prstDash val="solid"/>
              <a:headEnd type="stealth" w="lg" len="lg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8F767D53-D6D3-394B-8139-60A5632CF10A}"/>
                </a:ext>
              </a:extLst>
            </p:cNvPr>
            <p:cNvCxnSpPr>
              <a:cxnSpLocks/>
            </p:cNvCxnSpPr>
            <p:nvPr/>
          </p:nvCxnSpPr>
          <p:spPr>
            <a:xfrm>
              <a:off x="5184200" y="3038405"/>
              <a:ext cx="261801" cy="7984"/>
            </a:xfrm>
            <a:prstGeom prst="line">
              <a:avLst/>
            </a:prstGeom>
            <a:ln w="28575">
              <a:solidFill>
                <a:srgbClr val="FFC000"/>
              </a:solidFill>
              <a:prstDash val="solid"/>
              <a:headEnd type="stealth" w="lg" len="lg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7CE43EB9-FA95-AB26-E607-697611AA7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360" y="3074123"/>
              <a:ext cx="89007" cy="76759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E72F4125-DC6D-CE41-909C-A43B9A7945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6113" y="3104402"/>
              <a:ext cx="83327" cy="73532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3BEFB0DB-098E-106E-693C-2222F8454934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45" y="2051076"/>
              <a:ext cx="0" cy="492264"/>
            </a:xfrm>
            <a:prstGeom prst="line">
              <a:avLst/>
            </a:prstGeom>
            <a:ln w="28575">
              <a:solidFill>
                <a:srgbClr val="FFC000"/>
              </a:solidFill>
              <a:prstDash val="solid"/>
              <a:headEnd type="stealth" w="lg" len="lg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ACFF051D-B55E-C53D-0111-6EAF8EBE371C}"/>
                </a:ext>
              </a:extLst>
            </p:cNvPr>
            <p:cNvSpPr/>
            <p:nvPr/>
          </p:nvSpPr>
          <p:spPr>
            <a:xfrm>
              <a:off x="3926993" y="1727119"/>
              <a:ext cx="382121" cy="359711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2186FEF5-DFDC-96A1-A03C-8276E889C9A2}"/>
                </a:ext>
              </a:extLst>
            </p:cNvPr>
            <p:cNvSpPr/>
            <p:nvPr/>
          </p:nvSpPr>
          <p:spPr>
            <a:xfrm>
              <a:off x="4903175" y="1732836"/>
              <a:ext cx="382121" cy="359711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1DF87652-B187-C0AE-77AC-F151864770A3}"/>
                </a:ext>
              </a:extLst>
            </p:cNvPr>
            <p:cNvSpPr/>
            <p:nvPr/>
          </p:nvSpPr>
          <p:spPr>
            <a:xfrm>
              <a:off x="4409640" y="2631952"/>
              <a:ext cx="382121" cy="710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D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5BE081E8-FAEF-8BB6-B89C-2E7D349E0DB8}"/>
                </a:ext>
              </a:extLst>
            </p:cNvPr>
            <p:cNvGrpSpPr/>
            <p:nvPr/>
          </p:nvGrpSpPr>
          <p:grpSpPr>
            <a:xfrm>
              <a:off x="4994344" y="1802857"/>
              <a:ext cx="210360" cy="214184"/>
              <a:chOff x="4843849" y="1433384"/>
              <a:chExt cx="453082" cy="461319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27332F62-720B-4AF5-615C-43EA76CE7C6A}"/>
                  </a:ext>
                </a:extLst>
              </p:cNvPr>
              <p:cNvSpPr/>
              <p:nvPr/>
            </p:nvSpPr>
            <p:spPr>
              <a:xfrm>
                <a:off x="4843849" y="1433384"/>
                <a:ext cx="453082" cy="4613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0DF82C11-AF2B-A50A-FB68-03A6D840A979}"/>
                  </a:ext>
                </a:extLst>
              </p:cNvPr>
              <p:cNvCxnSpPr/>
              <p:nvPr/>
            </p:nvCxnSpPr>
            <p:spPr>
              <a:xfrm>
                <a:off x="4843849" y="1433384"/>
                <a:ext cx="453082" cy="4613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コネクタ 43">
                <a:extLst>
                  <a:ext uri="{FF2B5EF4-FFF2-40B4-BE49-F238E27FC236}">
                    <a16:creationId xmlns:a16="http://schemas.microsoft.com/office/drawing/2014/main" id="{8733185D-5861-832E-5E5F-C451A330A9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3849" y="1433384"/>
                <a:ext cx="453082" cy="4613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EAEF069-EBF1-0D8D-380B-325FD65E20CE}"/>
                </a:ext>
              </a:extLst>
            </p:cNvPr>
            <p:cNvSpPr/>
            <p:nvPr/>
          </p:nvSpPr>
          <p:spPr>
            <a:xfrm>
              <a:off x="3495522" y="2624487"/>
              <a:ext cx="382121" cy="71071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S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585BFDC1-E266-6E04-99C3-3F188E00D7F7}"/>
                </a:ext>
              </a:extLst>
            </p:cNvPr>
            <p:cNvSpPr/>
            <p:nvPr/>
          </p:nvSpPr>
          <p:spPr>
            <a:xfrm>
              <a:off x="5341634" y="2643753"/>
              <a:ext cx="382121" cy="71071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S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86" name="グループ化 85">
              <a:extLst>
                <a:ext uri="{FF2B5EF4-FFF2-40B4-BE49-F238E27FC236}">
                  <a16:creationId xmlns:a16="http://schemas.microsoft.com/office/drawing/2014/main" id="{4EBF1D2D-67C5-084D-DB84-BEB50726D4CB}"/>
                </a:ext>
              </a:extLst>
            </p:cNvPr>
            <p:cNvGrpSpPr/>
            <p:nvPr/>
          </p:nvGrpSpPr>
          <p:grpSpPr>
            <a:xfrm>
              <a:off x="4477431" y="2023989"/>
              <a:ext cx="120646" cy="356292"/>
              <a:chOff x="894695" y="5601397"/>
              <a:chExt cx="120646" cy="356292"/>
            </a:xfrm>
          </p:grpSpPr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E9D746C2-B284-1830-400E-58E9CA461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601397"/>
                <a:ext cx="0" cy="13027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396944C7-CF10-FC19-A203-96B45248A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018" y="5827418"/>
                <a:ext cx="0" cy="13027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488C4CEC-DCAC-A895-5B26-27536D3C3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727672"/>
                <a:ext cx="12064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3E3348D6-9D9A-6F0E-A812-15B2F8014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4695" y="5836695"/>
                <a:ext cx="12064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84AD5B97-F03E-40DB-21FE-76E588254827}"/>
                </a:ext>
              </a:extLst>
            </p:cNvPr>
            <p:cNvGrpSpPr/>
            <p:nvPr/>
          </p:nvGrpSpPr>
          <p:grpSpPr>
            <a:xfrm>
              <a:off x="3593175" y="2782478"/>
              <a:ext cx="210360" cy="214184"/>
              <a:chOff x="4843849" y="1433384"/>
              <a:chExt cx="453082" cy="461319"/>
            </a:xfrm>
          </p:grpSpPr>
          <p:sp>
            <p:nvSpPr>
              <p:cNvPr id="92" name="正方形/長方形 91">
                <a:extLst>
                  <a:ext uri="{FF2B5EF4-FFF2-40B4-BE49-F238E27FC236}">
                    <a16:creationId xmlns:a16="http://schemas.microsoft.com/office/drawing/2014/main" id="{C8F67827-5A0E-268B-B43C-066B08F761E4}"/>
                  </a:ext>
                </a:extLst>
              </p:cNvPr>
              <p:cNvSpPr/>
              <p:nvPr/>
            </p:nvSpPr>
            <p:spPr>
              <a:xfrm>
                <a:off x="4843849" y="1433384"/>
                <a:ext cx="453082" cy="4613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id="{EB85913B-3261-0466-994B-2FF405784EAC}"/>
                  </a:ext>
                </a:extLst>
              </p:cNvPr>
              <p:cNvCxnSpPr/>
              <p:nvPr/>
            </p:nvCxnSpPr>
            <p:spPr>
              <a:xfrm>
                <a:off x="4843849" y="1433384"/>
                <a:ext cx="453082" cy="4613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id="{7E895232-83B8-56D7-B4E8-F470CEE6BA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3849" y="1433384"/>
                <a:ext cx="453082" cy="4613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E960C6F1-F249-B139-7035-B35D3702EF2C}"/>
                </a:ext>
              </a:extLst>
            </p:cNvPr>
            <p:cNvGrpSpPr/>
            <p:nvPr/>
          </p:nvGrpSpPr>
          <p:grpSpPr>
            <a:xfrm>
              <a:off x="4502305" y="2770326"/>
              <a:ext cx="210360" cy="214184"/>
              <a:chOff x="4843849" y="1433384"/>
              <a:chExt cx="453082" cy="461319"/>
            </a:xfrm>
          </p:grpSpPr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92DA5499-D2E7-4FE1-D3B6-C6779A0955CC}"/>
                  </a:ext>
                </a:extLst>
              </p:cNvPr>
              <p:cNvSpPr/>
              <p:nvPr/>
            </p:nvSpPr>
            <p:spPr>
              <a:xfrm>
                <a:off x="4843849" y="1433384"/>
                <a:ext cx="453082" cy="4613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id="{B5EE372B-A32A-DCC5-22FB-3A59052C81D6}"/>
                  </a:ext>
                </a:extLst>
              </p:cNvPr>
              <p:cNvCxnSpPr/>
              <p:nvPr/>
            </p:nvCxnSpPr>
            <p:spPr>
              <a:xfrm>
                <a:off x="4843849" y="1433384"/>
                <a:ext cx="453082" cy="4613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id="{AD005666-CB86-C990-EFB0-1DF4CB5800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3849" y="1433384"/>
                <a:ext cx="453082" cy="4613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D3EA8441-04D1-8810-6A80-482FD3D3AD20}"/>
                </a:ext>
              </a:extLst>
            </p:cNvPr>
            <p:cNvGrpSpPr/>
            <p:nvPr/>
          </p:nvGrpSpPr>
          <p:grpSpPr>
            <a:xfrm>
              <a:off x="5435372" y="2780986"/>
              <a:ext cx="210360" cy="214184"/>
              <a:chOff x="4843849" y="1433384"/>
              <a:chExt cx="453082" cy="461319"/>
            </a:xfrm>
          </p:grpSpPr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46487A02-21B0-C044-F153-69C6111D9A87}"/>
                  </a:ext>
                </a:extLst>
              </p:cNvPr>
              <p:cNvSpPr/>
              <p:nvPr/>
            </p:nvSpPr>
            <p:spPr>
              <a:xfrm>
                <a:off x="4843849" y="1433384"/>
                <a:ext cx="453082" cy="4613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1" name="直線コネクタ 100">
                <a:extLst>
                  <a:ext uri="{FF2B5EF4-FFF2-40B4-BE49-F238E27FC236}">
                    <a16:creationId xmlns:a16="http://schemas.microsoft.com/office/drawing/2014/main" id="{E6AABE2C-0131-9ECB-95B1-594B3EB7B956}"/>
                  </a:ext>
                </a:extLst>
              </p:cNvPr>
              <p:cNvCxnSpPr/>
              <p:nvPr/>
            </p:nvCxnSpPr>
            <p:spPr>
              <a:xfrm>
                <a:off x="4843849" y="1433384"/>
                <a:ext cx="453082" cy="4613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id="{68C12876-88F2-666F-FC60-6504ED2F17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3849" y="1433384"/>
                <a:ext cx="453082" cy="4613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31742B51-9464-7564-E674-D60B3B64F837}"/>
                </a:ext>
              </a:extLst>
            </p:cNvPr>
            <p:cNvSpPr/>
            <p:nvPr/>
          </p:nvSpPr>
          <p:spPr>
            <a:xfrm>
              <a:off x="3491515" y="3282788"/>
              <a:ext cx="382121" cy="1022049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2F556142-8736-1DAC-82CD-6913D2583E07}"/>
                </a:ext>
              </a:extLst>
            </p:cNvPr>
            <p:cNvSpPr/>
            <p:nvPr/>
          </p:nvSpPr>
          <p:spPr>
            <a:xfrm>
              <a:off x="5359203" y="3335199"/>
              <a:ext cx="382121" cy="1022049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  <p:sp>
          <p:nvSpPr>
            <p:cNvPr id="105" name="正方形/長方形 104">
              <a:extLst>
                <a:ext uri="{FF2B5EF4-FFF2-40B4-BE49-F238E27FC236}">
                  <a16:creationId xmlns:a16="http://schemas.microsoft.com/office/drawing/2014/main" id="{633C76D3-533B-86C8-F6BE-1EEE7A584399}"/>
                </a:ext>
              </a:extLst>
            </p:cNvPr>
            <p:cNvSpPr/>
            <p:nvPr/>
          </p:nvSpPr>
          <p:spPr>
            <a:xfrm>
              <a:off x="2880914" y="2353974"/>
              <a:ext cx="3621214" cy="95145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546C6145-3D42-8816-3141-641F4258D9BE}"/>
                </a:ext>
              </a:extLst>
            </p:cNvPr>
            <p:cNvSpPr/>
            <p:nvPr/>
          </p:nvSpPr>
          <p:spPr>
            <a:xfrm>
              <a:off x="2867055" y="3619207"/>
              <a:ext cx="3713191" cy="8351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正方形/長方形 106">
              <a:extLst>
                <a:ext uri="{FF2B5EF4-FFF2-40B4-BE49-F238E27FC236}">
                  <a16:creationId xmlns:a16="http://schemas.microsoft.com/office/drawing/2014/main" id="{9F2807BF-3014-7007-EF95-3C516D782F2D}"/>
                </a:ext>
              </a:extLst>
            </p:cNvPr>
            <p:cNvSpPr/>
            <p:nvPr/>
          </p:nvSpPr>
          <p:spPr>
            <a:xfrm>
              <a:off x="4002725" y="2067754"/>
              <a:ext cx="230659" cy="195236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id="{790BE81C-49BB-90C8-F009-BC04E7EA92EE}"/>
                </a:ext>
              </a:extLst>
            </p:cNvPr>
            <p:cNvSpPr/>
            <p:nvPr/>
          </p:nvSpPr>
          <p:spPr>
            <a:xfrm>
              <a:off x="3132281" y="2058229"/>
              <a:ext cx="230659" cy="1952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9" name="正方形/長方形 108">
              <a:extLst>
                <a:ext uri="{FF2B5EF4-FFF2-40B4-BE49-F238E27FC236}">
                  <a16:creationId xmlns:a16="http://schemas.microsoft.com/office/drawing/2014/main" id="{07FFDF00-5FF6-A236-6728-B5F94F9E45AD}"/>
                </a:ext>
              </a:extLst>
            </p:cNvPr>
            <p:cNvSpPr/>
            <p:nvPr/>
          </p:nvSpPr>
          <p:spPr>
            <a:xfrm>
              <a:off x="5830581" y="2058229"/>
              <a:ext cx="230659" cy="195236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正方形/長方形 112">
              <a:extLst>
                <a:ext uri="{FF2B5EF4-FFF2-40B4-BE49-F238E27FC236}">
                  <a16:creationId xmlns:a16="http://schemas.microsoft.com/office/drawing/2014/main" id="{D99F5F73-8225-D28B-D40C-18FA59A67A6B}"/>
                </a:ext>
              </a:extLst>
            </p:cNvPr>
            <p:cNvSpPr/>
            <p:nvPr/>
          </p:nvSpPr>
          <p:spPr>
            <a:xfrm>
              <a:off x="4423401" y="3328001"/>
              <a:ext cx="382121" cy="1022049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3B787134-4612-778B-A2B7-3E7439D7377D}"/>
                </a:ext>
              </a:extLst>
            </p:cNvPr>
            <p:cNvSpPr txBox="1"/>
            <p:nvPr/>
          </p:nvSpPr>
          <p:spPr>
            <a:xfrm>
              <a:off x="4377294" y="3761299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Cgd</a:t>
              </a:r>
              <a:endParaRPr kumimoji="1" lang="ja-JP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7" name="テキスト ボックス 146">
              <a:extLst>
                <a:ext uri="{FF2B5EF4-FFF2-40B4-BE49-F238E27FC236}">
                  <a16:creationId xmlns:a16="http://schemas.microsoft.com/office/drawing/2014/main" id="{532005A8-66E4-98CF-CFB3-979E3F42E7D8}"/>
                </a:ext>
              </a:extLst>
            </p:cNvPr>
            <p:cNvSpPr txBox="1"/>
            <p:nvPr/>
          </p:nvSpPr>
          <p:spPr>
            <a:xfrm>
              <a:off x="3593823" y="3379450"/>
              <a:ext cx="436338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Cgs</a:t>
              </a:r>
              <a:endParaRPr kumimoji="1" lang="ja-JP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4AAB0931-2975-9689-D0D2-A8EFF0E24D68}"/>
                </a:ext>
              </a:extLst>
            </p:cNvPr>
            <p:cNvSpPr txBox="1"/>
            <p:nvPr/>
          </p:nvSpPr>
          <p:spPr>
            <a:xfrm>
              <a:off x="5129848" y="3398498"/>
              <a:ext cx="436338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Cgs</a:t>
              </a:r>
              <a:endParaRPr kumimoji="1" lang="ja-JP" alt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1" name="直線矢印コネクタ 170">
              <a:extLst>
                <a:ext uri="{FF2B5EF4-FFF2-40B4-BE49-F238E27FC236}">
                  <a16:creationId xmlns:a16="http://schemas.microsoft.com/office/drawing/2014/main" id="{6FCE90C1-ADA5-BB98-061E-BA51BDE53D64}"/>
                </a:ext>
              </a:extLst>
            </p:cNvPr>
            <p:cNvCxnSpPr>
              <a:cxnSpLocks/>
              <a:stCxn id="147" idx="0"/>
            </p:cNvCxnSpPr>
            <p:nvPr/>
          </p:nvCxnSpPr>
          <p:spPr>
            <a:xfrm flipV="1">
              <a:off x="3811992" y="3098204"/>
              <a:ext cx="124694" cy="2812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矢印コネクタ 171">
              <a:extLst>
                <a:ext uri="{FF2B5EF4-FFF2-40B4-BE49-F238E27FC236}">
                  <a16:creationId xmlns:a16="http://schemas.microsoft.com/office/drawing/2014/main" id="{40BEFBAD-D96E-D95D-990A-C4F10420D9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8688" y="3078321"/>
              <a:ext cx="124694" cy="281246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288DA6EB-4B92-7DCA-D0D5-1F59E97EDEE5}"/>
                </a:ext>
              </a:extLst>
            </p:cNvPr>
            <p:cNvSpPr txBox="1"/>
            <p:nvPr/>
          </p:nvSpPr>
          <p:spPr>
            <a:xfrm>
              <a:off x="4390974" y="4237532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SD</a:t>
              </a:r>
              <a:endParaRPr kumimoji="1" lang="ja-JP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77F6494A-326D-020D-29B1-5599A7D9414F}"/>
                </a:ext>
              </a:extLst>
            </p:cNvPr>
            <p:cNvSpPr/>
            <p:nvPr/>
          </p:nvSpPr>
          <p:spPr>
            <a:xfrm flipH="1">
              <a:off x="6321425" y="2347854"/>
              <a:ext cx="282567" cy="135010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3" name="正方形/長方形 182">
              <a:extLst>
                <a:ext uri="{FF2B5EF4-FFF2-40B4-BE49-F238E27FC236}">
                  <a16:creationId xmlns:a16="http://schemas.microsoft.com/office/drawing/2014/main" id="{DD839ECB-2B09-65B1-3C5A-5F90ABE5A9ED}"/>
                </a:ext>
              </a:extLst>
            </p:cNvPr>
            <p:cNvSpPr/>
            <p:nvPr/>
          </p:nvSpPr>
          <p:spPr>
            <a:xfrm>
              <a:off x="4993095" y="2086757"/>
              <a:ext cx="230659" cy="195236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6E741B79-A039-44E1-8DAF-5C323F924D7F}"/>
                </a:ext>
              </a:extLst>
            </p:cNvPr>
            <p:cNvGrpSpPr/>
            <p:nvPr/>
          </p:nvGrpSpPr>
          <p:grpSpPr>
            <a:xfrm>
              <a:off x="4000075" y="1785607"/>
              <a:ext cx="210360" cy="214184"/>
              <a:chOff x="4843849" y="1433384"/>
              <a:chExt cx="453082" cy="461319"/>
            </a:xfrm>
          </p:grpSpPr>
          <p:sp>
            <p:nvSpPr>
              <p:cNvPr id="185" name="正方形/長方形 184">
                <a:extLst>
                  <a:ext uri="{FF2B5EF4-FFF2-40B4-BE49-F238E27FC236}">
                    <a16:creationId xmlns:a16="http://schemas.microsoft.com/office/drawing/2014/main" id="{03ADC963-41A8-FBA1-1227-8EAD63BCC031}"/>
                  </a:ext>
                </a:extLst>
              </p:cNvPr>
              <p:cNvSpPr/>
              <p:nvPr/>
            </p:nvSpPr>
            <p:spPr>
              <a:xfrm>
                <a:off x="4843849" y="1433384"/>
                <a:ext cx="453082" cy="4613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86" name="直線コネクタ 185">
                <a:extLst>
                  <a:ext uri="{FF2B5EF4-FFF2-40B4-BE49-F238E27FC236}">
                    <a16:creationId xmlns:a16="http://schemas.microsoft.com/office/drawing/2014/main" id="{4887E0CE-5BC8-8697-2FB4-0AE98C74343F}"/>
                  </a:ext>
                </a:extLst>
              </p:cNvPr>
              <p:cNvCxnSpPr/>
              <p:nvPr/>
            </p:nvCxnSpPr>
            <p:spPr>
              <a:xfrm>
                <a:off x="4843849" y="1433384"/>
                <a:ext cx="453082" cy="4613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コネクタ 186">
                <a:extLst>
                  <a:ext uri="{FF2B5EF4-FFF2-40B4-BE49-F238E27FC236}">
                    <a16:creationId xmlns:a16="http://schemas.microsoft.com/office/drawing/2014/main" id="{1036E58C-1FD3-BCB7-4B0E-AC405FB260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43849" y="1433384"/>
                <a:ext cx="453082" cy="4613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グループ化 193">
              <a:extLst>
                <a:ext uri="{FF2B5EF4-FFF2-40B4-BE49-F238E27FC236}">
                  <a16:creationId xmlns:a16="http://schemas.microsoft.com/office/drawing/2014/main" id="{FE9BF571-F642-E17D-C7AB-3DE147A21D4F}"/>
                </a:ext>
              </a:extLst>
            </p:cNvPr>
            <p:cNvGrpSpPr/>
            <p:nvPr/>
          </p:nvGrpSpPr>
          <p:grpSpPr>
            <a:xfrm rot="5400000">
              <a:off x="3832804" y="2890783"/>
              <a:ext cx="585969" cy="201468"/>
              <a:chOff x="2961783" y="4124871"/>
              <a:chExt cx="850163" cy="272289"/>
            </a:xfrm>
          </p:grpSpPr>
          <p:cxnSp>
            <p:nvCxnSpPr>
              <p:cNvPr id="195" name="直線コネクタ 194">
                <a:extLst>
                  <a:ext uri="{FF2B5EF4-FFF2-40B4-BE49-F238E27FC236}">
                    <a16:creationId xmlns:a16="http://schemas.microsoft.com/office/drawing/2014/main" id="{1D8E9679-C743-19D7-D6CA-ACDE23D17F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9624" y="4124871"/>
                <a:ext cx="105174" cy="26687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直線コネクタ 195">
                <a:extLst>
                  <a:ext uri="{FF2B5EF4-FFF2-40B4-BE49-F238E27FC236}">
                    <a16:creationId xmlns:a16="http://schemas.microsoft.com/office/drawing/2014/main" id="{9F4FE995-4D4D-BA79-6C5E-2D8B99CE4B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706815" y="4153177"/>
                <a:ext cx="0" cy="21026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直線コネクタ 196">
                <a:extLst>
                  <a:ext uri="{FF2B5EF4-FFF2-40B4-BE49-F238E27FC236}">
                    <a16:creationId xmlns:a16="http://schemas.microsoft.com/office/drawing/2014/main" id="{A9732B48-C293-C918-34BF-A3459A0067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066914" y="4153177"/>
                <a:ext cx="0" cy="21026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直線コネクタ 197">
                <a:extLst>
                  <a:ext uri="{FF2B5EF4-FFF2-40B4-BE49-F238E27FC236}">
                    <a16:creationId xmlns:a16="http://schemas.microsoft.com/office/drawing/2014/main" id="{09361676-4388-E533-58B0-4CDBD85541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4277" y="4124871"/>
                <a:ext cx="105174" cy="26687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直線コネクタ 198">
                <a:extLst>
                  <a:ext uri="{FF2B5EF4-FFF2-40B4-BE49-F238E27FC236}">
                    <a16:creationId xmlns:a16="http://schemas.microsoft.com/office/drawing/2014/main" id="{9CDF7537-4D61-F44C-39A5-CC5B0E44B9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8930" y="4130283"/>
                <a:ext cx="105174" cy="26687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直線コネクタ 199">
                <a:extLst>
                  <a:ext uri="{FF2B5EF4-FFF2-40B4-BE49-F238E27FC236}">
                    <a16:creationId xmlns:a16="http://schemas.microsoft.com/office/drawing/2014/main" id="{DE40DB32-F45F-0B6A-2C0F-F3648D8D8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905" y="4245581"/>
                <a:ext cx="58718" cy="13343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直線コネクタ 200">
                <a:extLst>
                  <a:ext uri="{FF2B5EF4-FFF2-40B4-BE49-F238E27FC236}">
                    <a16:creationId xmlns:a16="http://schemas.microsoft.com/office/drawing/2014/main" id="{A5E0CCA1-2F3B-22F3-017E-025E3A992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7320" y="4131336"/>
                <a:ext cx="5220" cy="25439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直線コネクタ 201">
                <a:extLst>
                  <a:ext uri="{FF2B5EF4-FFF2-40B4-BE49-F238E27FC236}">
                    <a16:creationId xmlns:a16="http://schemas.microsoft.com/office/drawing/2014/main" id="{392B35EC-686E-1A6D-1077-A02C5A885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452" y="4131336"/>
                <a:ext cx="13999" cy="25439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B764C778-D1D0-63FF-2206-A31C0CC68D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535" y="4135326"/>
                <a:ext cx="58718" cy="13343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グループ化 203">
              <a:extLst>
                <a:ext uri="{FF2B5EF4-FFF2-40B4-BE49-F238E27FC236}">
                  <a16:creationId xmlns:a16="http://schemas.microsoft.com/office/drawing/2014/main" id="{851840D0-7B7A-F312-4FD2-83AAEF3AAC74}"/>
                </a:ext>
              </a:extLst>
            </p:cNvPr>
            <p:cNvGrpSpPr/>
            <p:nvPr/>
          </p:nvGrpSpPr>
          <p:grpSpPr>
            <a:xfrm rot="5400000">
              <a:off x="4808293" y="2890783"/>
              <a:ext cx="585969" cy="201468"/>
              <a:chOff x="2961783" y="4124871"/>
              <a:chExt cx="850163" cy="272289"/>
            </a:xfrm>
          </p:grpSpPr>
          <p:cxnSp>
            <p:nvCxnSpPr>
              <p:cNvPr id="205" name="直線コネクタ 204">
                <a:extLst>
                  <a:ext uri="{FF2B5EF4-FFF2-40B4-BE49-F238E27FC236}">
                    <a16:creationId xmlns:a16="http://schemas.microsoft.com/office/drawing/2014/main" id="{138F987E-C5BA-E235-4A5D-50F0867F3F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9624" y="4124871"/>
                <a:ext cx="105174" cy="26687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直線コネクタ 205">
                <a:extLst>
                  <a:ext uri="{FF2B5EF4-FFF2-40B4-BE49-F238E27FC236}">
                    <a16:creationId xmlns:a16="http://schemas.microsoft.com/office/drawing/2014/main" id="{45B791C0-F9BB-BC3B-CBC6-1A28F80FCE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706815" y="4153177"/>
                <a:ext cx="0" cy="21026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直線コネクタ 206">
                <a:extLst>
                  <a:ext uri="{FF2B5EF4-FFF2-40B4-BE49-F238E27FC236}">
                    <a16:creationId xmlns:a16="http://schemas.microsoft.com/office/drawing/2014/main" id="{955855B8-B43B-3BF3-5CC0-A0AF730CD08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066914" y="4153177"/>
                <a:ext cx="0" cy="21026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直線コネクタ 207">
                <a:extLst>
                  <a:ext uri="{FF2B5EF4-FFF2-40B4-BE49-F238E27FC236}">
                    <a16:creationId xmlns:a16="http://schemas.microsoft.com/office/drawing/2014/main" id="{711DCCC3-A30B-6E16-7D84-BE98D8B44F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4277" y="4124871"/>
                <a:ext cx="105174" cy="26687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直線コネクタ 208">
                <a:extLst>
                  <a:ext uri="{FF2B5EF4-FFF2-40B4-BE49-F238E27FC236}">
                    <a16:creationId xmlns:a16="http://schemas.microsoft.com/office/drawing/2014/main" id="{CAF169FA-EB1B-CDA2-411D-33D45C66DD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8930" y="4130283"/>
                <a:ext cx="105174" cy="26687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直線コネクタ 209">
                <a:extLst>
                  <a:ext uri="{FF2B5EF4-FFF2-40B4-BE49-F238E27FC236}">
                    <a16:creationId xmlns:a16="http://schemas.microsoft.com/office/drawing/2014/main" id="{8F37C571-3DA1-83B3-9D3B-A1A18E265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905" y="4245581"/>
                <a:ext cx="58718" cy="13343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直線コネクタ 210">
                <a:extLst>
                  <a:ext uri="{FF2B5EF4-FFF2-40B4-BE49-F238E27FC236}">
                    <a16:creationId xmlns:a16="http://schemas.microsoft.com/office/drawing/2014/main" id="{FD30E9B7-49EC-766C-E3FB-F583C0721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7320" y="4131336"/>
                <a:ext cx="5220" cy="25439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直線コネクタ 211">
                <a:extLst>
                  <a:ext uri="{FF2B5EF4-FFF2-40B4-BE49-F238E27FC236}">
                    <a16:creationId xmlns:a16="http://schemas.microsoft.com/office/drawing/2014/main" id="{D45D168A-C03B-5640-B6BD-30A32E665D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452" y="4131336"/>
                <a:ext cx="13999" cy="25439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直線コネクタ 212">
                <a:extLst>
                  <a:ext uri="{FF2B5EF4-FFF2-40B4-BE49-F238E27FC236}">
                    <a16:creationId xmlns:a16="http://schemas.microsoft.com/office/drawing/2014/main" id="{B66CB94C-5287-106A-096B-FEA4C7380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535" y="4135326"/>
                <a:ext cx="58718" cy="13343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4" name="グループ化 213">
              <a:extLst>
                <a:ext uri="{FF2B5EF4-FFF2-40B4-BE49-F238E27FC236}">
                  <a16:creationId xmlns:a16="http://schemas.microsoft.com/office/drawing/2014/main" id="{07B793C5-6948-AB06-7FA7-3FD97E6167BA}"/>
                </a:ext>
              </a:extLst>
            </p:cNvPr>
            <p:cNvGrpSpPr/>
            <p:nvPr/>
          </p:nvGrpSpPr>
          <p:grpSpPr>
            <a:xfrm rot="10800000">
              <a:off x="4276631" y="1791254"/>
              <a:ext cx="585969" cy="201468"/>
              <a:chOff x="2961783" y="4124871"/>
              <a:chExt cx="850163" cy="272289"/>
            </a:xfrm>
          </p:grpSpPr>
          <p:cxnSp>
            <p:nvCxnSpPr>
              <p:cNvPr id="215" name="直線コネクタ 214">
                <a:extLst>
                  <a:ext uri="{FF2B5EF4-FFF2-40B4-BE49-F238E27FC236}">
                    <a16:creationId xmlns:a16="http://schemas.microsoft.com/office/drawing/2014/main" id="{731DD6C6-0080-9371-0DB0-6F14DA62C7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9624" y="4124871"/>
                <a:ext cx="105174" cy="26687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直線コネクタ 215">
                <a:extLst>
                  <a:ext uri="{FF2B5EF4-FFF2-40B4-BE49-F238E27FC236}">
                    <a16:creationId xmlns:a16="http://schemas.microsoft.com/office/drawing/2014/main" id="{2A8E88EE-8A6B-4886-2C80-7C01957BA9B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706815" y="4153177"/>
                <a:ext cx="0" cy="21026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直線コネクタ 216">
                <a:extLst>
                  <a:ext uri="{FF2B5EF4-FFF2-40B4-BE49-F238E27FC236}">
                    <a16:creationId xmlns:a16="http://schemas.microsoft.com/office/drawing/2014/main" id="{0424E82F-1A7D-E9E1-A22E-A0D622F5A6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066914" y="4153177"/>
                <a:ext cx="0" cy="210262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直線コネクタ 217">
                <a:extLst>
                  <a:ext uri="{FF2B5EF4-FFF2-40B4-BE49-F238E27FC236}">
                    <a16:creationId xmlns:a16="http://schemas.microsoft.com/office/drawing/2014/main" id="{4CF02BDC-64A9-926D-904E-E061BA2A39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4277" y="4124871"/>
                <a:ext cx="105174" cy="26687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直線コネクタ 218">
                <a:extLst>
                  <a:ext uri="{FF2B5EF4-FFF2-40B4-BE49-F238E27FC236}">
                    <a16:creationId xmlns:a16="http://schemas.microsoft.com/office/drawing/2014/main" id="{053E03A6-FB64-A28A-E9D4-A453764DBF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8930" y="4130283"/>
                <a:ext cx="105174" cy="266877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直線コネクタ 219">
                <a:extLst>
                  <a:ext uri="{FF2B5EF4-FFF2-40B4-BE49-F238E27FC236}">
                    <a16:creationId xmlns:a16="http://schemas.microsoft.com/office/drawing/2014/main" id="{0892008A-B577-61A5-CBEB-553246B3A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905" y="4245581"/>
                <a:ext cx="58718" cy="13343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直線コネクタ 220">
                <a:extLst>
                  <a:ext uri="{FF2B5EF4-FFF2-40B4-BE49-F238E27FC236}">
                    <a16:creationId xmlns:a16="http://schemas.microsoft.com/office/drawing/2014/main" id="{BF3AEBC5-B88A-4B33-52BE-D09E137D4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7320" y="4131336"/>
                <a:ext cx="5220" cy="25439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直線コネクタ 221">
                <a:extLst>
                  <a:ext uri="{FF2B5EF4-FFF2-40B4-BE49-F238E27FC236}">
                    <a16:creationId xmlns:a16="http://schemas.microsoft.com/office/drawing/2014/main" id="{B7C1A3AD-19EE-E755-64A0-AA6A76737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452" y="4131336"/>
                <a:ext cx="13999" cy="25439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直線コネクタ 222">
                <a:extLst>
                  <a:ext uri="{FF2B5EF4-FFF2-40B4-BE49-F238E27FC236}">
                    <a16:creationId xmlns:a16="http://schemas.microsoft.com/office/drawing/2014/main" id="{52BE0739-45A9-0F91-6E67-DFC801BCF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535" y="4135326"/>
                <a:ext cx="58718" cy="133439"/>
              </a:xfrm>
              <a:prstGeom prst="line">
                <a:avLst/>
              </a:prstGeom>
              <a:ln w="38100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26" name="テキスト ボックス 225">
            <a:extLst>
              <a:ext uri="{FF2B5EF4-FFF2-40B4-BE49-F238E27FC236}">
                <a16:creationId xmlns:a16="http://schemas.microsoft.com/office/drawing/2014/main" id="{C382B413-B84B-2BA4-A34F-FF2F288215D1}"/>
              </a:ext>
            </a:extLst>
          </p:cNvPr>
          <p:cNvSpPr txBox="1"/>
          <p:nvPr/>
        </p:nvSpPr>
        <p:spPr>
          <a:xfrm>
            <a:off x="5491235" y="1391003"/>
            <a:ext cx="91723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Distance</a:t>
            </a:r>
            <a:endParaRPr kumimoji="1" lang="ja-JP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6F55020A-2984-0173-E797-0747EDE04B9E}"/>
              </a:ext>
            </a:extLst>
          </p:cNvPr>
          <p:cNvSpPr txBox="1"/>
          <p:nvPr/>
        </p:nvSpPr>
        <p:spPr>
          <a:xfrm>
            <a:off x="7662018" y="1989475"/>
            <a:ext cx="932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Negligible impact.</a:t>
            </a:r>
          </a:p>
        </p:txBody>
      </p:sp>
      <p:cxnSp>
        <p:nvCxnSpPr>
          <p:cNvPr id="233" name="直線矢印コネクタ 232">
            <a:extLst>
              <a:ext uri="{FF2B5EF4-FFF2-40B4-BE49-F238E27FC236}">
                <a16:creationId xmlns:a16="http://schemas.microsoft.com/office/drawing/2014/main" id="{8AEEFB1B-FE13-FD00-1028-20BF8FFD3828}"/>
              </a:ext>
            </a:extLst>
          </p:cNvPr>
          <p:cNvCxnSpPr>
            <a:cxnSpLocks/>
            <a:stCxn id="227" idx="1"/>
          </p:cNvCxnSpPr>
          <p:nvPr/>
        </p:nvCxnSpPr>
        <p:spPr>
          <a:xfrm flipH="1">
            <a:off x="3325001" y="1754822"/>
            <a:ext cx="2128165" cy="26656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7" name="グラフィックス 236" descr="悲しい顔 (塗りつぶしなし) 単色塗りつぶし">
            <a:extLst>
              <a:ext uri="{FF2B5EF4-FFF2-40B4-BE49-F238E27FC236}">
                <a16:creationId xmlns:a16="http://schemas.microsoft.com/office/drawing/2014/main" id="{50E77431-74B1-FCDA-7F04-40DC51C20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5261" y="3014412"/>
            <a:ext cx="330401" cy="330401"/>
          </a:xfrm>
          <a:prstGeom prst="rect">
            <a:avLst/>
          </a:prstGeom>
        </p:spPr>
      </p:pic>
      <p:sp>
        <p:nvSpPr>
          <p:cNvPr id="240" name="テキスト ボックス 239">
            <a:extLst>
              <a:ext uri="{FF2B5EF4-FFF2-40B4-BE49-F238E27FC236}">
                <a16:creationId xmlns:a16="http://schemas.microsoft.com/office/drawing/2014/main" id="{FA39E625-97BF-9491-673F-D55F1DA6BA84}"/>
              </a:ext>
            </a:extLst>
          </p:cNvPr>
          <p:cNvSpPr txBox="1"/>
          <p:nvPr/>
        </p:nvSpPr>
        <p:spPr>
          <a:xfrm>
            <a:off x="5606837" y="2676673"/>
            <a:ext cx="37061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endParaRPr kumimoji="1" lang="ja-JP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C651186E-594A-A4E3-C9B0-6BC6CF6D6910}"/>
              </a:ext>
            </a:extLst>
          </p:cNvPr>
          <p:cNvSpPr txBox="1"/>
          <p:nvPr/>
        </p:nvSpPr>
        <p:spPr>
          <a:xfrm>
            <a:off x="8492969" y="3064877"/>
            <a:ext cx="66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NQS </a:t>
            </a:r>
          </a:p>
          <a:p>
            <a:r>
              <a:rPr kumimoji="1" lang="en-US" altLang="ja-JP" sz="1200" b="1" dirty="0">
                <a:solidFill>
                  <a:srgbClr val="FF0000"/>
                </a:solidFill>
              </a:rPr>
              <a:t>Effect</a:t>
            </a:r>
          </a:p>
        </p:txBody>
      </p:sp>
      <p:pic>
        <p:nvPicPr>
          <p:cNvPr id="242" name="グラフィックス 241" descr="ニヤリとした顔 (塗りつぶしなし) 単色塗りつぶし">
            <a:extLst>
              <a:ext uri="{FF2B5EF4-FFF2-40B4-BE49-F238E27FC236}">
                <a16:creationId xmlns:a16="http://schemas.microsoft.com/office/drawing/2014/main" id="{95B190A8-86A4-B439-695C-4807D269D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328" y="3304215"/>
            <a:ext cx="307106" cy="307106"/>
          </a:xfrm>
          <a:prstGeom prst="rect">
            <a:avLst/>
          </a:prstGeom>
        </p:spPr>
      </p:pic>
      <p:pic>
        <p:nvPicPr>
          <p:cNvPr id="243" name="グラフィックス 242" descr="悲しい顔 (塗りつぶしなし) 単色塗りつぶし">
            <a:extLst>
              <a:ext uri="{FF2B5EF4-FFF2-40B4-BE49-F238E27FC236}">
                <a16:creationId xmlns:a16="http://schemas.microsoft.com/office/drawing/2014/main" id="{162F37BE-9599-447D-C864-DA33A909D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5261" y="3558175"/>
            <a:ext cx="330401" cy="330401"/>
          </a:xfrm>
          <a:prstGeom prst="rect">
            <a:avLst/>
          </a:prstGeom>
        </p:spPr>
      </p:pic>
      <p:sp>
        <p:nvSpPr>
          <p:cNvPr id="247" name="右中かっこ 246">
            <a:extLst>
              <a:ext uri="{FF2B5EF4-FFF2-40B4-BE49-F238E27FC236}">
                <a16:creationId xmlns:a16="http://schemas.microsoft.com/office/drawing/2014/main" id="{94503EB5-ABC9-0AB7-B457-416DD2E6EC33}"/>
              </a:ext>
            </a:extLst>
          </p:cNvPr>
          <p:cNvSpPr/>
          <p:nvPr/>
        </p:nvSpPr>
        <p:spPr>
          <a:xfrm>
            <a:off x="5393274" y="2160323"/>
            <a:ext cx="128848" cy="131588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8" name="グループ化 247">
            <a:extLst>
              <a:ext uri="{FF2B5EF4-FFF2-40B4-BE49-F238E27FC236}">
                <a16:creationId xmlns:a16="http://schemas.microsoft.com/office/drawing/2014/main" id="{76000A0C-CDB0-D1C3-2E69-9707E52D3E19}"/>
              </a:ext>
            </a:extLst>
          </p:cNvPr>
          <p:cNvGrpSpPr/>
          <p:nvPr/>
        </p:nvGrpSpPr>
        <p:grpSpPr>
          <a:xfrm>
            <a:off x="5488827" y="4124759"/>
            <a:ext cx="3002527" cy="615553"/>
            <a:chOff x="5656841" y="2142381"/>
            <a:chExt cx="3002527" cy="615553"/>
          </a:xfrm>
        </p:grpSpPr>
        <p:sp>
          <p:nvSpPr>
            <p:cNvPr id="249" name="テキスト ボックス 248">
              <a:extLst>
                <a:ext uri="{FF2B5EF4-FFF2-40B4-BE49-F238E27FC236}">
                  <a16:creationId xmlns:a16="http://schemas.microsoft.com/office/drawing/2014/main" id="{F25B8162-1A34-EDF8-DCCC-7A47563BAFE1}"/>
                </a:ext>
              </a:extLst>
            </p:cNvPr>
            <p:cNvSpPr txBox="1"/>
            <p:nvPr/>
          </p:nvSpPr>
          <p:spPr>
            <a:xfrm>
              <a:off x="5656841" y="2142381"/>
              <a:ext cx="300252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ja-JP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kumimoji="1" lang="en-US" altLang="ja-JP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Long</a:t>
              </a:r>
              <a:r>
                <a:rPr kumimoji="1" lang="ja-JP" altLang="en-US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ja-JP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distance:</a:t>
              </a:r>
              <a:r>
                <a:rPr kumimoji="1" lang="ja-JP" altLang="en-US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ja-JP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kumimoji="1" lang="en-US" altLang="ja-JP" b="1" dirty="0">
                  <a:latin typeface="Calibri" panose="020F0502020204030204" pitchFamily="34" charset="0"/>
                  <a:cs typeface="Calibri" panose="020F0502020204030204" pitchFamily="34" charset="0"/>
                </a:rPr>
                <a:t>GD</a:t>
              </a:r>
              <a:r>
                <a:rPr kumimoji="1" lang="en-US" altLang="ja-JP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ja-JP" altLang="en-US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　   </a:t>
              </a:r>
              <a:r>
                <a:rPr kumimoji="1" lang="en-US" altLang="ja-JP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CJ  </a:t>
              </a:r>
            </a:p>
          </p:txBody>
        </p:sp>
        <p:pic>
          <p:nvPicPr>
            <p:cNvPr id="250" name="グラフィックス 249" descr="悲しい顔 (塗りつぶしなし) 単色塗りつぶし">
              <a:extLst>
                <a:ext uri="{FF2B5EF4-FFF2-40B4-BE49-F238E27FC236}">
                  <a16:creationId xmlns:a16="http://schemas.microsoft.com/office/drawing/2014/main" id="{D74C71DE-85B0-BD5B-BB6C-37BC155D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9462" y="2424141"/>
              <a:ext cx="330401" cy="330401"/>
            </a:xfrm>
            <a:prstGeom prst="rect">
              <a:avLst/>
            </a:prstGeom>
          </p:spPr>
        </p:pic>
        <p:pic>
          <p:nvPicPr>
            <p:cNvPr id="251" name="グラフィックス 250" descr="ニヤリとした顔 (塗りつぶしなし) 単色塗りつぶし">
              <a:extLst>
                <a:ext uri="{FF2B5EF4-FFF2-40B4-BE49-F238E27FC236}">
                  <a16:creationId xmlns:a16="http://schemas.microsoft.com/office/drawing/2014/main" id="{6AFC0767-DB1A-088F-9DF5-3154FEACD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27844" y="2433534"/>
              <a:ext cx="307106" cy="307106"/>
            </a:xfrm>
            <a:prstGeom prst="rect">
              <a:avLst/>
            </a:prstGeom>
          </p:spPr>
        </p:pic>
      </p:grpSp>
      <p:sp>
        <p:nvSpPr>
          <p:cNvPr id="252" name="テキスト ボックス 251">
            <a:extLst>
              <a:ext uri="{FF2B5EF4-FFF2-40B4-BE49-F238E27FC236}">
                <a16:creationId xmlns:a16="http://schemas.microsoft.com/office/drawing/2014/main" id="{5FE16722-FD13-4446-DC4D-3FF4467D9CAE}"/>
              </a:ext>
            </a:extLst>
          </p:cNvPr>
          <p:cNvSpPr txBox="1"/>
          <p:nvPr/>
        </p:nvSpPr>
        <p:spPr>
          <a:xfrm>
            <a:off x="5526896" y="4068717"/>
            <a:ext cx="412292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SD</a:t>
            </a:r>
            <a:endParaRPr kumimoji="1" lang="ja-JP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3" name="テキスト ボックス 252">
            <a:extLst>
              <a:ext uri="{FF2B5EF4-FFF2-40B4-BE49-F238E27FC236}">
                <a16:creationId xmlns:a16="http://schemas.microsoft.com/office/drawing/2014/main" id="{B57832AD-182B-0723-8D98-52B2AB8EA4C0}"/>
              </a:ext>
            </a:extLst>
          </p:cNvPr>
          <p:cNvSpPr txBox="1"/>
          <p:nvPr/>
        </p:nvSpPr>
        <p:spPr>
          <a:xfrm>
            <a:off x="7775819" y="4646472"/>
            <a:ext cx="932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Negligible impact.</a:t>
            </a:r>
          </a:p>
        </p:txBody>
      </p:sp>
      <p:cxnSp>
        <p:nvCxnSpPr>
          <p:cNvPr id="254" name="直線矢印コネクタ 253">
            <a:extLst>
              <a:ext uri="{FF2B5EF4-FFF2-40B4-BE49-F238E27FC236}">
                <a16:creationId xmlns:a16="http://schemas.microsoft.com/office/drawing/2014/main" id="{5A53F384-61D5-D49B-75D7-7D092F09E04C}"/>
              </a:ext>
            </a:extLst>
          </p:cNvPr>
          <p:cNvCxnSpPr>
            <a:cxnSpLocks/>
          </p:cNvCxnSpPr>
          <p:nvPr/>
        </p:nvCxnSpPr>
        <p:spPr>
          <a:xfrm flipH="1">
            <a:off x="3522115" y="4214462"/>
            <a:ext cx="1979486" cy="35684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6185B69E-DC99-E769-913B-CA5C16D9F519}"/>
              </a:ext>
            </a:extLst>
          </p:cNvPr>
          <p:cNvCxnSpPr>
            <a:cxnSpLocks/>
          </p:cNvCxnSpPr>
          <p:nvPr/>
        </p:nvCxnSpPr>
        <p:spPr>
          <a:xfrm flipH="1" flipV="1">
            <a:off x="3491396" y="4759817"/>
            <a:ext cx="2115441" cy="32684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8" name="テキスト ボックス 257">
            <a:extLst>
              <a:ext uri="{FF2B5EF4-FFF2-40B4-BE49-F238E27FC236}">
                <a16:creationId xmlns:a16="http://schemas.microsoft.com/office/drawing/2014/main" id="{6A6A0F96-FFA0-456A-3733-26C62B0DBF31}"/>
              </a:ext>
            </a:extLst>
          </p:cNvPr>
          <p:cNvSpPr txBox="1"/>
          <p:nvPr/>
        </p:nvSpPr>
        <p:spPr>
          <a:xfrm>
            <a:off x="5517113" y="4935207"/>
            <a:ext cx="1911101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Drain Routing Metal</a:t>
            </a:r>
            <a:endParaRPr kumimoji="1" lang="ja-JP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AE06E13A-84E4-52CB-33E3-13539D91B523}"/>
              </a:ext>
            </a:extLst>
          </p:cNvPr>
          <p:cNvSpPr txBox="1"/>
          <p:nvPr/>
        </p:nvSpPr>
        <p:spPr>
          <a:xfrm>
            <a:off x="5483679" y="4999238"/>
            <a:ext cx="30025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Try to use as far routing layer as from the Gate electrode.</a:t>
            </a:r>
          </a:p>
          <a:p>
            <a:r>
              <a:rPr kumimoji="1" lang="en-US" altLang="ja-JP" sz="18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C</a:t>
            </a:r>
            <a:r>
              <a:rPr kumimoji="1"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GD</a:t>
            </a:r>
            <a:r>
              <a:rPr kumimoji="1" lang="en-US" altLang="ja-JP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60" name="グラフィックス 259" descr="ニヤリとした顔 (塗りつぶしなし) 単色塗りつぶし">
            <a:extLst>
              <a:ext uri="{FF2B5EF4-FFF2-40B4-BE49-F238E27FC236}">
                <a16:creationId xmlns:a16="http://schemas.microsoft.com/office/drawing/2014/main" id="{CB1DD10F-810B-AF2B-F714-7530783E6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0366" y="5865360"/>
            <a:ext cx="307106" cy="307106"/>
          </a:xfrm>
          <a:prstGeom prst="rect">
            <a:avLst/>
          </a:prstGeom>
        </p:spPr>
      </p:pic>
      <p:pic>
        <p:nvPicPr>
          <p:cNvPr id="261" name="グラフィックス 260" descr="ニヤリとした顔 (塗りつぶしなし) 単色塗りつぶし">
            <a:extLst>
              <a:ext uri="{FF2B5EF4-FFF2-40B4-BE49-F238E27FC236}">
                <a16:creationId xmlns:a16="http://schemas.microsoft.com/office/drawing/2014/main" id="{4AA7BC1F-6233-1C90-2CF4-69A641F66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9914" y="5872730"/>
            <a:ext cx="307106" cy="30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85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6E5CC3-6123-CBEC-E7A0-DFAAD9A0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en-US" altLang="ja-JP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Layout optimization for the Tr speed faster </a:t>
            </a:r>
            <a:br>
              <a:rPr kumimoji="1" lang="en-US" altLang="ja-JP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ja-JP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 Moore’s prediction.</a:t>
            </a:r>
            <a:endParaRPr kumimoji="1" lang="ja-JP" altLang="en-US" sz="2800" b="1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7AD6C7-1F5E-2F14-F823-DF14BB7326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23C459E-AE40-F1E5-BC6D-E33D03EC0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4"/>
          <a:stretch/>
        </p:blipFill>
        <p:spPr>
          <a:xfrm>
            <a:off x="0" y="1600200"/>
            <a:ext cx="9144000" cy="46492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6E9FDB-D406-3356-1E43-B837C90291ED}"/>
              </a:ext>
            </a:extLst>
          </p:cNvPr>
          <p:cNvSpPr txBox="1"/>
          <p:nvPr/>
        </p:nvSpPr>
        <p:spPr>
          <a:xfrm>
            <a:off x="453552" y="6249400"/>
            <a:ext cx="84951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https://kobaweb.ei.st.gunma-u.ac.jp/lecture/20210729_analog_KIOXIA_Yoshitomi.pdf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5124317-0999-9358-B440-DC35C0E6CCB0}"/>
              </a:ext>
            </a:extLst>
          </p:cNvPr>
          <p:cNvSpPr/>
          <p:nvPr/>
        </p:nvSpPr>
        <p:spPr>
          <a:xfrm>
            <a:off x="0" y="1622993"/>
            <a:ext cx="6105525" cy="66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449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920BFB23-3145-16C4-51FB-22BB5A352D3B}"/>
              </a:ext>
            </a:extLst>
          </p:cNvPr>
          <p:cNvGrpSpPr/>
          <p:nvPr/>
        </p:nvGrpSpPr>
        <p:grpSpPr>
          <a:xfrm>
            <a:off x="73992" y="1536692"/>
            <a:ext cx="5211763" cy="4170425"/>
            <a:chOff x="1385322" y="1111044"/>
            <a:chExt cx="5872467" cy="43985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3C64D66-14A2-0654-5F85-D2BDB3369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"/>
            <a:stretch/>
          </p:blipFill>
          <p:spPr>
            <a:xfrm>
              <a:off x="1385322" y="1111044"/>
              <a:ext cx="5872467" cy="4398539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467E41BE-EA8A-4754-0407-4EBFBB5DB927}"/>
                </a:ext>
              </a:extLst>
            </p:cNvPr>
            <p:cNvSpPr/>
            <p:nvPr/>
          </p:nvSpPr>
          <p:spPr>
            <a:xfrm>
              <a:off x="1504335" y="1221843"/>
              <a:ext cx="3707428" cy="3758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2E60977-F229-3133-5D70-B5C1C86B9BFA}"/>
              </a:ext>
            </a:extLst>
          </p:cNvPr>
          <p:cNvSpPr txBox="1"/>
          <p:nvPr/>
        </p:nvSpPr>
        <p:spPr>
          <a:xfrm>
            <a:off x="-1134" y="363164"/>
            <a:ext cx="914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+mj-lt"/>
                <a:ea typeface="+mj-ea"/>
              </a:rPr>
              <a:t>Portfolio of Extended CMOS developments.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B18C86F-7716-0CB4-4FA5-581876F00851}"/>
              </a:ext>
            </a:extLst>
          </p:cNvPr>
          <p:cNvSpPr txBox="1"/>
          <p:nvPr/>
        </p:nvSpPr>
        <p:spPr>
          <a:xfrm>
            <a:off x="5285755" y="3026541"/>
            <a:ext cx="357501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Performance for digital</a:t>
            </a:r>
          </a:p>
          <a:p>
            <a:r>
              <a:rPr lang="en-US" altLang="ja-JP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Further scaling of MOSFETs </a:t>
            </a:r>
          </a:p>
          <a:p>
            <a:r>
              <a:rPr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improve the performance of LSIs.</a:t>
            </a:r>
          </a:p>
          <a:p>
            <a:r>
              <a:rPr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new materials and structures are </a:t>
            </a:r>
          </a:p>
          <a:p>
            <a:r>
              <a:rPr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essential.</a:t>
            </a:r>
            <a:r>
              <a:rPr lang="ja-JP" altLang="en-US" sz="18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endParaRPr kumimoji="1" lang="ja-JP" altLang="en-US" sz="18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F2772D-3C8C-923F-9497-FD4B3A486EBF}"/>
              </a:ext>
            </a:extLst>
          </p:cNvPr>
          <p:cNvSpPr txBox="1"/>
          <p:nvPr/>
        </p:nvSpPr>
        <p:spPr>
          <a:xfrm>
            <a:off x="5374313" y="993880"/>
            <a:ext cx="334418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Increase the add value</a:t>
            </a:r>
          </a:p>
          <a:p>
            <a:r>
              <a:rPr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Integrate </a:t>
            </a:r>
            <a:r>
              <a:rPr lang="en-US" altLang="ja-JP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various functions </a:t>
            </a:r>
          </a:p>
          <a:p>
            <a:r>
              <a:rPr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(RF, power, passive elements, </a:t>
            </a:r>
          </a:p>
          <a:p>
            <a:r>
              <a:rPr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sensors, actuators) </a:t>
            </a:r>
          </a:p>
          <a:p>
            <a:r>
              <a:rPr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than digital logic into LSIs.</a:t>
            </a:r>
            <a:r>
              <a:rPr lang="ja-JP" altLang="en-US" sz="18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endParaRPr kumimoji="1" lang="ja-JP" altLang="en-US" sz="18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CEA62A2-D237-B274-EBEE-953532AA3852}"/>
              </a:ext>
            </a:extLst>
          </p:cNvPr>
          <p:cNvSpPr txBox="1"/>
          <p:nvPr/>
        </p:nvSpPr>
        <p:spPr>
          <a:xfrm>
            <a:off x="5464574" y="5171397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Improve the performance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using devices that operate </a:t>
            </a:r>
          </a:p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a </a:t>
            </a:r>
            <a:r>
              <a:rPr lang="en-US" altLang="ja-JP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principle to </a:t>
            </a:r>
          </a:p>
          <a:p>
            <a:r>
              <a:rPr lang="en-US" altLang="ja-JP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 transistors.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endParaRPr kumimoji="1" lang="ja-JP" altLang="en-US" sz="2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0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7CED848-8093-0A8D-E71C-A3E8D314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52" y="346295"/>
            <a:ext cx="8388890" cy="661141"/>
          </a:xfrm>
        </p:spPr>
        <p:txBody>
          <a:bodyPr>
            <a:normAutofit/>
          </a:bodyPr>
          <a:lstStyle/>
          <a:p>
            <a:pPr algn="ctr"/>
            <a:r>
              <a:rPr lang="en-US" altLang="ja-JP" sz="28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Summary</a:t>
            </a:r>
            <a:endParaRPr lang="ja-JP" altLang="en-US" sz="28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1BDE902-79FA-9845-9B49-FCC0DEF0CC08}"/>
              </a:ext>
            </a:extLst>
          </p:cNvPr>
          <p:cNvSpPr txBox="1"/>
          <p:nvPr/>
        </p:nvSpPr>
        <p:spPr>
          <a:xfrm>
            <a:off x="453552" y="1353730"/>
            <a:ext cx="77444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More than Moore and Beyond CMOS toward 2030.</a:t>
            </a:r>
          </a:p>
          <a:p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</a:p>
          <a:p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- New materials</a:t>
            </a:r>
          </a:p>
          <a:p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- 1 dimensional carrier Transport may play a dominant</a:t>
            </a: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   role. Linking to the GAA (Gate All Around) devices.</a:t>
            </a:r>
          </a:p>
          <a:p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- Overcome the parasitic R/C influence owes designers’ </a:t>
            </a: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    technique.</a:t>
            </a:r>
          </a:p>
        </p:txBody>
      </p:sp>
    </p:spTree>
    <p:extLst>
      <p:ext uri="{BB962C8B-B14F-4D97-AF65-F5344CB8AC3E}">
        <p14:creationId xmlns:p14="http://schemas.microsoft.com/office/powerpoint/2010/main" val="3186936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0D3EDE-9263-7F17-66EB-724A8E9F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Contents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A76E9217-A630-A0E9-14AB-66AADB1E369C}"/>
              </a:ext>
            </a:extLst>
          </p:cNvPr>
          <p:cNvSpPr txBox="1"/>
          <p:nvPr/>
        </p:nvSpPr>
        <p:spPr>
          <a:xfrm>
            <a:off x="294711" y="2884469"/>
            <a:ext cx="76177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kumimoji="1" lang="en-US" altLang="ja-JP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materials and structures for further scaling </a:t>
            </a:r>
          </a:p>
          <a:p>
            <a:r>
              <a:rPr kumimoji="1" lang="en-US" altLang="ja-JP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of MOS transistors.</a:t>
            </a:r>
            <a:endParaRPr kumimoji="1" lang="ja-JP" altLang="en-US" sz="28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2F7DE0-4091-35EA-7356-1761DE42A0F9}"/>
              </a:ext>
            </a:extLst>
          </p:cNvPr>
          <p:cNvSpPr txBox="1"/>
          <p:nvPr/>
        </p:nvSpPr>
        <p:spPr>
          <a:xfrm>
            <a:off x="312808" y="2075697"/>
            <a:ext cx="78021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kumimoji="1" lang="en-US" altLang="ja-JP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Throw back to the era of MOS transistors’ scaling.</a:t>
            </a:r>
          </a:p>
          <a:p>
            <a:r>
              <a:rPr kumimoji="1" lang="ja-JP" altLang="en-US" sz="28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515738-4B1D-202B-D317-46D14EE589C8}"/>
              </a:ext>
            </a:extLst>
          </p:cNvPr>
          <p:cNvSpPr txBox="1"/>
          <p:nvPr/>
        </p:nvSpPr>
        <p:spPr>
          <a:xfrm>
            <a:off x="312808" y="3989649"/>
            <a:ext cx="8013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ja-JP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kumimoji="1" lang="en-US" altLang="ja-JP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Fighting with Layout Parasitic Elements to conquer </a:t>
            </a:r>
          </a:p>
          <a:p>
            <a:r>
              <a:rPr kumimoji="1" lang="en-US" altLang="ja-JP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More than Moore.</a:t>
            </a:r>
            <a:endParaRPr kumimoji="1" lang="ja-JP" altLang="en-US" sz="28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1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AF8C0C3F-3782-4975-E329-6F4400442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9" y="2545639"/>
            <a:ext cx="8954893" cy="66114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Throw back to the era of </a:t>
            </a:r>
            <a:b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MOSFET scaling</a:t>
            </a:r>
            <a:endParaRPr lang="ja-JP" altLang="en-US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 dirty="0">
                <a:solidFill>
                  <a:srgbClr val="1F5FA8"/>
                </a:solidFill>
                <a:latin typeface="Calibri" panose="020F0502020204030204" pitchFamily="34" charset="0"/>
                <a:ea typeface="Arial Unicode MS" panose="020B0604020202020204" pitchFamily="50" charset="-128"/>
                <a:cs typeface="Calibri" panose="020F0502020204030204" pitchFamily="34" charset="0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DA05A625-D08D-7B32-435B-24726773DB04}"/>
              </a:ext>
            </a:extLst>
          </p:cNvPr>
          <p:cNvSpPr/>
          <p:nvPr/>
        </p:nvSpPr>
        <p:spPr>
          <a:xfrm>
            <a:off x="931926" y="3616187"/>
            <a:ext cx="3368040" cy="136398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A63B600E-CAFB-9EF5-00E1-A43E6DD09D47}"/>
              </a:ext>
            </a:extLst>
          </p:cNvPr>
          <p:cNvSpPr/>
          <p:nvPr/>
        </p:nvSpPr>
        <p:spPr>
          <a:xfrm>
            <a:off x="931927" y="3616187"/>
            <a:ext cx="1013460" cy="5410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endParaRPr kumimoji="1" lang="ja-JP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CE5D0111-B1A8-F830-62B2-D9025973B6D4}"/>
              </a:ext>
            </a:extLst>
          </p:cNvPr>
          <p:cNvSpPr/>
          <p:nvPr/>
        </p:nvSpPr>
        <p:spPr>
          <a:xfrm>
            <a:off x="3286506" y="3616187"/>
            <a:ext cx="1013460" cy="5410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Drain</a:t>
            </a:r>
            <a:endParaRPr kumimoji="1" lang="ja-JP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7C94F05C-1995-D726-7E19-53104B06A4EE}"/>
              </a:ext>
            </a:extLst>
          </p:cNvPr>
          <p:cNvSpPr/>
          <p:nvPr/>
        </p:nvSpPr>
        <p:spPr>
          <a:xfrm>
            <a:off x="1945387" y="3338057"/>
            <a:ext cx="1341118" cy="2781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6F4DE119-0942-A5BC-C16C-83AFE2D08F56}"/>
              </a:ext>
            </a:extLst>
          </p:cNvPr>
          <p:cNvSpPr/>
          <p:nvPr/>
        </p:nvSpPr>
        <p:spPr>
          <a:xfrm>
            <a:off x="1945387" y="2854187"/>
            <a:ext cx="1341118" cy="483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710E7B07-845C-3F21-052B-0FB7CCB8C559}"/>
              </a:ext>
            </a:extLst>
          </p:cNvPr>
          <p:cNvSpPr txBox="1"/>
          <p:nvPr/>
        </p:nvSpPr>
        <p:spPr>
          <a:xfrm>
            <a:off x="2404413" y="2359300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ja-JP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endParaRPr kumimoji="1" lang="ja-JP" altLang="en-US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266AB4A3-7E08-D727-B1B6-EADEB4955BB6}"/>
              </a:ext>
            </a:extLst>
          </p:cNvPr>
          <p:cNvSpPr txBox="1"/>
          <p:nvPr/>
        </p:nvSpPr>
        <p:spPr>
          <a:xfrm>
            <a:off x="2476500" y="1321931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Electrical Field = Constant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C35CD09-9B08-75D5-E16B-336F11B98290}"/>
              </a:ext>
            </a:extLst>
          </p:cNvPr>
          <p:cNvCxnSpPr>
            <a:cxnSpLocks/>
          </p:cNvCxnSpPr>
          <p:nvPr/>
        </p:nvCxnSpPr>
        <p:spPr>
          <a:xfrm>
            <a:off x="1922526" y="2725849"/>
            <a:ext cx="1363979" cy="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37CFDD42-9BE4-7398-B082-77F0DAC48081}"/>
              </a:ext>
            </a:extLst>
          </p:cNvPr>
          <p:cNvCxnSpPr>
            <a:cxnSpLocks/>
          </p:cNvCxnSpPr>
          <p:nvPr/>
        </p:nvCxnSpPr>
        <p:spPr>
          <a:xfrm>
            <a:off x="1728212" y="3039675"/>
            <a:ext cx="0" cy="29838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278966F-50CD-EA06-0641-0C61CDCE1DFC}"/>
              </a:ext>
            </a:extLst>
          </p:cNvPr>
          <p:cNvCxnSpPr>
            <a:cxnSpLocks/>
          </p:cNvCxnSpPr>
          <p:nvPr/>
        </p:nvCxnSpPr>
        <p:spPr>
          <a:xfrm flipV="1">
            <a:off x="1724398" y="3616187"/>
            <a:ext cx="0" cy="29838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92B7A92-35F7-3A26-DEBE-2BA93EADAC16}"/>
              </a:ext>
            </a:extLst>
          </p:cNvPr>
          <p:cNvCxnSpPr/>
          <p:nvPr/>
        </p:nvCxnSpPr>
        <p:spPr>
          <a:xfrm flipH="1">
            <a:off x="1160526" y="3338057"/>
            <a:ext cx="78486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9F4DDE-E044-353C-A818-9FEA200240B3}"/>
              </a:ext>
            </a:extLst>
          </p:cNvPr>
          <p:cNvSpPr txBox="1"/>
          <p:nvPr/>
        </p:nvSpPr>
        <p:spPr>
          <a:xfrm>
            <a:off x="1156977" y="3292456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ja-JP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OX</a:t>
            </a:r>
            <a:endParaRPr kumimoji="1" lang="ja-JP" altLang="en-US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FC03544-A56F-B5FF-DF18-D6BC15629C1E}"/>
              </a:ext>
            </a:extLst>
          </p:cNvPr>
          <p:cNvSpPr txBox="1"/>
          <p:nvPr/>
        </p:nvSpPr>
        <p:spPr>
          <a:xfrm>
            <a:off x="3145630" y="419935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ja-JP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endParaRPr kumimoji="1" lang="ja-JP" altLang="en-US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01D54C7E-C35F-CA23-C4AE-6151CA88FA89}"/>
              </a:ext>
            </a:extLst>
          </p:cNvPr>
          <p:cNvSpPr/>
          <p:nvPr/>
        </p:nvSpPr>
        <p:spPr>
          <a:xfrm>
            <a:off x="931926" y="3848933"/>
            <a:ext cx="3345180" cy="793538"/>
          </a:xfrm>
          <a:custGeom>
            <a:avLst/>
            <a:gdLst>
              <a:gd name="connsiteX0" fmla="*/ 0 w 3345180"/>
              <a:gd name="connsiteY0" fmla="*/ 529254 h 793538"/>
              <a:gd name="connsiteX1" fmla="*/ 1074420 w 3345180"/>
              <a:gd name="connsiteY1" fmla="*/ 536874 h 793538"/>
              <a:gd name="connsiteX2" fmla="*/ 1348740 w 3345180"/>
              <a:gd name="connsiteY2" fmla="*/ 56814 h 793538"/>
              <a:gd name="connsiteX3" fmla="*/ 1897380 w 3345180"/>
              <a:gd name="connsiteY3" fmla="*/ 79674 h 793538"/>
              <a:gd name="connsiteX4" fmla="*/ 2194560 w 3345180"/>
              <a:gd name="connsiteY4" fmla="*/ 689274 h 793538"/>
              <a:gd name="connsiteX5" fmla="*/ 3345180 w 3345180"/>
              <a:gd name="connsiteY5" fmla="*/ 788334 h 79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5180" h="793538">
                <a:moveTo>
                  <a:pt x="0" y="529254"/>
                </a:moveTo>
                <a:cubicBezTo>
                  <a:pt x="424815" y="572434"/>
                  <a:pt x="849630" y="615614"/>
                  <a:pt x="1074420" y="536874"/>
                </a:cubicBezTo>
                <a:cubicBezTo>
                  <a:pt x="1299210" y="458134"/>
                  <a:pt x="1211580" y="133014"/>
                  <a:pt x="1348740" y="56814"/>
                </a:cubicBezTo>
                <a:cubicBezTo>
                  <a:pt x="1485900" y="-19386"/>
                  <a:pt x="1756410" y="-25736"/>
                  <a:pt x="1897380" y="79674"/>
                </a:cubicBezTo>
                <a:cubicBezTo>
                  <a:pt x="2038350" y="185084"/>
                  <a:pt x="1953260" y="571164"/>
                  <a:pt x="2194560" y="689274"/>
                </a:cubicBezTo>
                <a:cubicBezTo>
                  <a:pt x="2435860" y="807384"/>
                  <a:pt x="2890520" y="797859"/>
                  <a:pt x="3345180" y="788334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070520E-D962-AF70-6F9E-F9D9A525D58D}"/>
              </a:ext>
            </a:extLst>
          </p:cNvPr>
          <p:cNvCxnSpPr>
            <a:cxnSpLocks/>
          </p:cNvCxnSpPr>
          <p:nvPr/>
        </p:nvCxnSpPr>
        <p:spPr>
          <a:xfrm>
            <a:off x="3694178" y="4157207"/>
            <a:ext cx="0" cy="485264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A6FEB0E-58DE-D104-DB58-8D7C7D30E3CA}"/>
              </a:ext>
            </a:extLst>
          </p:cNvPr>
          <p:cNvSpPr txBox="1"/>
          <p:nvPr/>
        </p:nvSpPr>
        <p:spPr>
          <a:xfrm>
            <a:off x="3915196" y="4157207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Depletion </a:t>
            </a:r>
          </a:p>
          <a:p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Layer Width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DC5ABC4-4919-1D30-7E47-EF52022B563D}"/>
              </a:ext>
            </a:extLst>
          </p:cNvPr>
          <p:cNvSpPr txBox="1"/>
          <p:nvPr/>
        </p:nvSpPr>
        <p:spPr>
          <a:xfrm>
            <a:off x="875489" y="4499424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Impurity Concentration</a:t>
            </a:r>
          </a:p>
          <a:p>
            <a:r>
              <a:rPr lang="en-US" altLang="ja-JP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Channel (substrate)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ECAEAB7-5F96-BDE0-88D1-AF4977CC791D}"/>
              </a:ext>
            </a:extLst>
          </p:cNvPr>
          <p:cNvSpPr txBox="1"/>
          <p:nvPr/>
        </p:nvSpPr>
        <p:spPr>
          <a:xfrm>
            <a:off x="2398988" y="410745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ja-JP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ja-JP" altLang="en-US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26D3E674-82EF-8408-5C3E-90361A8C1D00}"/>
              </a:ext>
            </a:extLst>
          </p:cNvPr>
          <p:cNvGrpSpPr/>
          <p:nvPr/>
        </p:nvGrpSpPr>
        <p:grpSpPr>
          <a:xfrm>
            <a:off x="5027619" y="2358575"/>
            <a:ext cx="3356667" cy="2140849"/>
            <a:chOff x="4449744" y="1758460"/>
            <a:chExt cx="3356667" cy="2140849"/>
          </a:xfrm>
        </p:grpSpPr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8A6EC80A-7DCF-C0ED-087A-EBCF443A27B8}"/>
                </a:ext>
              </a:extLst>
            </p:cNvPr>
            <p:cNvCxnSpPr>
              <a:cxnSpLocks/>
            </p:cNvCxnSpPr>
            <p:nvPr/>
          </p:nvCxnSpPr>
          <p:spPr>
            <a:xfrm>
              <a:off x="5646161" y="2188509"/>
              <a:ext cx="10734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23961B51-14E9-7CC8-2E99-7A6DFE866065}"/>
                </a:ext>
              </a:extLst>
            </p:cNvPr>
            <p:cNvCxnSpPr>
              <a:cxnSpLocks/>
            </p:cNvCxnSpPr>
            <p:nvPr/>
          </p:nvCxnSpPr>
          <p:spPr>
            <a:xfrm>
              <a:off x="5519318" y="2363466"/>
              <a:ext cx="0" cy="2983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ADCD6729-94FC-8909-0015-86FACD12C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0223" y="3054990"/>
              <a:ext cx="0" cy="2983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FDE9A80E-1DE0-8ED6-7BF3-3495642C2B07}"/>
                </a:ext>
              </a:extLst>
            </p:cNvPr>
            <p:cNvCxnSpPr/>
            <p:nvPr/>
          </p:nvCxnSpPr>
          <p:spPr>
            <a:xfrm flipH="1">
              <a:off x="4922615" y="2658586"/>
              <a:ext cx="784861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3DC2E998-EDE9-291F-E510-E0BFB8C239F9}"/>
                </a:ext>
              </a:extLst>
            </p:cNvPr>
            <p:cNvGrpSpPr/>
            <p:nvPr/>
          </p:nvGrpSpPr>
          <p:grpSpPr>
            <a:xfrm>
              <a:off x="4857751" y="2292990"/>
              <a:ext cx="2663193" cy="1606319"/>
              <a:chOff x="4857751" y="2292990"/>
              <a:chExt cx="3368040" cy="2125980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173D099E-6320-BD76-BD7F-B70C698FCBD7}"/>
                  </a:ext>
                </a:extLst>
              </p:cNvPr>
              <p:cNvSpPr/>
              <p:nvPr/>
            </p:nvSpPr>
            <p:spPr>
              <a:xfrm>
                <a:off x="4857751" y="3054990"/>
                <a:ext cx="3368040" cy="136398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C672D5C2-F559-EEAA-9EE2-2CEC691035ED}"/>
                  </a:ext>
                </a:extLst>
              </p:cNvPr>
              <p:cNvSpPr/>
              <p:nvPr/>
            </p:nvSpPr>
            <p:spPr>
              <a:xfrm>
                <a:off x="4857752" y="3054990"/>
                <a:ext cx="1013460" cy="54102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4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Source</a:t>
                </a:r>
                <a:endParaRPr kumimoji="1" lang="ja-JP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B039FF8D-FB30-99EB-10CF-FF21D20BCEFC}"/>
                  </a:ext>
                </a:extLst>
              </p:cNvPr>
              <p:cNvSpPr/>
              <p:nvPr/>
            </p:nvSpPr>
            <p:spPr>
              <a:xfrm>
                <a:off x="7212331" y="3054990"/>
                <a:ext cx="1013460" cy="54102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4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Drain</a:t>
                </a:r>
                <a:endParaRPr kumimoji="1" lang="ja-JP" alt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AE02D481-B2C4-2269-36B0-F1048BC58E87}"/>
                  </a:ext>
                </a:extLst>
              </p:cNvPr>
              <p:cNvSpPr/>
              <p:nvPr/>
            </p:nvSpPr>
            <p:spPr>
              <a:xfrm>
                <a:off x="5871212" y="2776860"/>
                <a:ext cx="1341118" cy="27813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9246326-D65A-5C9F-B752-827FC0284160}"/>
                  </a:ext>
                </a:extLst>
              </p:cNvPr>
              <p:cNvSpPr/>
              <p:nvPr/>
            </p:nvSpPr>
            <p:spPr>
              <a:xfrm>
                <a:off x="5871212" y="2292990"/>
                <a:ext cx="1341118" cy="48387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Gate</a:t>
                </a:r>
                <a:endParaRPr kumimoji="1" lang="ja-JP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F1721CE5-6B84-22CE-F93F-39E17D6F88FE}"/>
                  </a:ext>
                </a:extLst>
              </p:cNvPr>
              <p:cNvSpPr/>
              <p:nvPr/>
            </p:nvSpPr>
            <p:spPr>
              <a:xfrm>
                <a:off x="4857751" y="3287736"/>
                <a:ext cx="3345180" cy="793538"/>
              </a:xfrm>
              <a:custGeom>
                <a:avLst/>
                <a:gdLst>
                  <a:gd name="connsiteX0" fmla="*/ 0 w 3345180"/>
                  <a:gd name="connsiteY0" fmla="*/ 529254 h 793538"/>
                  <a:gd name="connsiteX1" fmla="*/ 1074420 w 3345180"/>
                  <a:gd name="connsiteY1" fmla="*/ 536874 h 793538"/>
                  <a:gd name="connsiteX2" fmla="*/ 1348740 w 3345180"/>
                  <a:gd name="connsiteY2" fmla="*/ 56814 h 793538"/>
                  <a:gd name="connsiteX3" fmla="*/ 1897380 w 3345180"/>
                  <a:gd name="connsiteY3" fmla="*/ 79674 h 793538"/>
                  <a:gd name="connsiteX4" fmla="*/ 2194560 w 3345180"/>
                  <a:gd name="connsiteY4" fmla="*/ 689274 h 793538"/>
                  <a:gd name="connsiteX5" fmla="*/ 3345180 w 3345180"/>
                  <a:gd name="connsiteY5" fmla="*/ 788334 h 79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45180" h="793538">
                    <a:moveTo>
                      <a:pt x="0" y="529254"/>
                    </a:moveTo>
                    <a:cubicBezTo>
                      <a:pt x="424815" y="572434"/>
                      <a:pt x="849630" y="615614"/>
                      <a:pt x="1074420" y="536874"/>
                    </a:cubicBezTo>
                    <a:cubicBezTo>
                      <a:pt x="1299210" y="458134"/>
                      <a:pt x="1211580" y="133014"/>
                      <a:pt x="1348740" y="56814"/>
                    </a:cubicBezTo>
                    <a:cubicBezTo>
                      <a:pt x="1485900" y="-19386"/>
                      <a:pt x="1756410" y="-25736"/>
                      <a:pt x="1897380" y="79674"/>
                    </a:cubicBezTo>
                    <a:cubicBezTo>
                      <a:pt x="2038350" y="185084"/>
                      <a:pt x="1953260" y="571164"/>
                      <a:pt x="2194560" y="689274"/>
                    </a:cubicBezTo>
                    <a:cubicBezTo>
                      <a:pt x="2435860" y="807384"/>
                      <a:pt x="2890520" y="797859"/>
                      <a:pt x="3345180" y="78833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CFB70F92-02A9-21C7-3EC8-C225B7C511FA}"/>
                </a:ext>
              </a:extLst>
            </p:cNvPr>
            <p:cNvCxnSpPr>
              <a:cxnSpLocks/>
            </p:cNvCxnSpPr>
            <p:nvPr/>
          </p:nvCxnSpPr>
          <p:spPr>
            <a:xfrm>
              <a:off x="6836120" y="3316480"/>
              <a:ext cx="0" cy="3276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0B5962C9-1D0B-4B65-D2A5-C5F74964990A}"/>
                </a:ext>
              </a:extLst>
            </p:cNvPr>
            <p:cNvSpPr txBox="1"/>
            <p:nvPr/>
          </p:nvSpPr>
          <p:spPr>
            <a:xfrm>
              <a:off x="5396333" y="3522721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α</a:t>
              </a:r>
              <a:r>
                <a:rPr lang="en-US" altLang="ja-JP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lang="en-US" altLang="ja-JP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1" lang="ja-JP" altLang="en-US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70EAEF75-3DC7-75FB-C9AB-9D99C268BE6E}"/>
                </a:ext>
              </a:extLst>
            </p:cNvPr>
            <p:cNvSpPr txBox="1"/>
            <p:nvPr/>
          </p:nvSpPr>
          <p:spPr>
            <a:xfrm>
              <a:off x="6929249" y="3276168"/>
              <a:ext cx="87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</a:t>
              </a:r>
              <a:r>
                <a:rPr lang="en-US" altLang="ja-JP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/α</a:t>
              </a:r>
              <a:endParaRPr kumimoji="1" lang="ja-JP" altLang="en-US" b="1" baseline="-25000" dirty="0">
                <a:solidFill>
                  <a:srgbClr val="FF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67337B1F-70B9-B6C3-3877-611B49F09113}"/>
                </a:ext>
              </a:extLst>
            </p:cNvPr>
            <p:cNvSpPr txBox="1"/>
            <p:nvPr/>
          </p:nvSpPr>
          <p:spPr>
            <a:xfrm>
              <a:off x="5750766" y="1758460"/>
              <a:ext cx="87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</a:t>
              </a:r>
              <a:r>
                <a:rPr lang="en-US" altLang="ja-JP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/α</a:t>
              </a:r>
              <a:endParaRPr kumimoji="1" lang="ja-JP" altLang="en-US" b="1" baseline="-25000" dirty="0">
                <a:solidFill>
                  <a:srgbClr val="FF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640EC4FF-68F6-0AA5-88C8-35C66EDC28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6930" y="2868732"/>
              <a:ext cx="0" cy="2983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1696D5C-B64F-F14A-835F-BE171D358921}"/>
                </a:ext>
              </a:extLst>
            </p:cNvPr>
            <p:cNvSpPr txBox="1"/>
            <p:nvPr/>
          </p:nvSpPr>
          <p:spPr>
            <a:xfrm>
              <a:off x="4449744" y="2562228"/>
              <a:ext cx="877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altLang="ja-JP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OX</a:t>
              </a:r>
              <a:r>
                <a:rPr lang="en-US" altLang="ja-JP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/α</a:t>
              </a:r>
              <a:endParaRPr kumimoji="1" lang="ja-JP" altLang="en-US" b="1" baseline="-25000" dirty="0">
                <a:solidFill>
                  <a:srgbClr val="FF0000"/>
                </a:solidFill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49" name="矢印: 右 48">
            <a:extLst>
              <a:ext uri="{FF2B5EF4-FFF2-40B4-BE49-F238E27FC236}">
                <a16:creationId xmlns:a16="http://schemas.microsoft.com/office/drawing/2014/main" id="{6F95A558-731B-159D-4F86-468ABD70F4B9}"/>
              </a:ext>
            </a:extLst>
          </p:cNvPr>
          <p:cNvSpPr/>
          <p:nvPr/>
        </p:nvSpPr>
        <p:spPr>
          <a:xfrm>
            <a:off x="4556634" y="3603124"/>
            <a:ext cx="593525" cy="4341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1063D7C-E1DD-A66E-1EBF-245C8D02A065}"/>
              </a:ext>
            </a:extLst>
          </p:cNvPr>
          <p:cNvSpPr txBox="1"/>
          <p:nvPr/>
        </p:nvSpPr>
        <p:spPr>
          <a:xfrm>
            <a:off x="5675567" y="4621262"/>
            <a:ext cx="1561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ja-JP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DD</a:t>
            </a:r>
            <a:r>
              <a:rPr lang="en-US" altLang="ja-JP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/α</a:t>
            </a:r>
            <a:endParaRPr kumimoji="1" lang="ja-JP" altLang="en-US" b="1" baseline="-25000" dirty="0">
              <a:solidFill>
                <a:srgbClr val="FF0000"/>
              </a:solidFill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E85EF3E-52BB-0D62-7F0B-D01E6989E596}"/>
              </a:ext>
            </a:extLst>
          </p:cNvPr>
          <p:cNvSpPr txBox="1"/>
          <p:nvPr/>
        </p:nvSpPr>
        <p:spPr>
          <a:xfrm>
            <a:off x="7039358" y="4614033"/>
            <a:ext cx="147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ja-JP" altLang="en-US" b="1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ja-JP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/α</a:t>
            </a:r>
            <a:endParaRPr kumimoji="1" lang="ja-JP" altLang="en-US" b="1" baseline="-25000" dirty="0">
              <a:solidFill>
                <a:srgbClr val="FF0000"/>
              </a:solidFill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348C7187-110F-1A77-AE67-7B7ED7B47483}"/>
              </a:ext>
            </a:extLst>
          </p:cNvPr>
          <p:cNvSpPr txBox="1"/>
          <p:nvPr/>
        </p:nvSpPr>
        <p:spPr>
          <a:xfrm>
            <a:off x="2057634" y="1902535"/>
            <a:ext cx="10230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Before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11144124-B841-C0A0-AA18-897874E7EB5B}"/>
              </a:ext>
            </a:extLst>
          </p:cNvPr>
          <p:cNvSpPr txBox="1"/>
          <p:nvPr/>
        </p:nvSpPr>
        <p:spPr>
          <a:xfrm>
            <a:off x="6333441" y="1907610"/>
            <a:ext cx="8210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BB0F294-1FD9-EE79-BEBF-4CDCE3CB76EB}"/>
              </a:ext>
            </a:extLst>
          </p:cNvPr>
          <p:cNvSpPr txBox="1"/>
          <p:nvPr/>
        </p:nvSpPr>
        <p:spPr>
          <a:xfrm>
            <a:off x="1632117" y="5348585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Density </a:t>
            </a:r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→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altLang="ja-JP" sz="2400" b="1" baseline="30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</a:t>
            </a:r>
          </a:p>
          <a:p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Delay</a:t>
            </a:r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→　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1/</a:t>
            </a:r>
            <a:r>
              <a:rPr lang="en-US" altLang="ja-JP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</a:t>
            </a:r>
          </a:p>
          <a:p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consumption/Device</a:t>
            </a:r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→　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1/</a:t>
            </a:r>
            <a:r>
              <a:rPr lang="en-US" altLang="ja-JP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altLang="ja-JP" sz="2400" b="1" baseline="30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6C14588-D8B8-CAD7-FB22-92F065EC8896}"/>
              </a:ext>
            </a:extLst>
          </p:cNvPr>
          <p:cNvSpPr txBox="1"/>
          <p:nvPr/>
        </p:nvSpPr>
        <p:spPr>
          <a:xfrm>
            <a:off x="4870708" y="926650"/>
            <a:ext cx="3273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R.H Dennard et al., IEEE JSSC 9, 256 (1974)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BE3CB2D-2944-92FF-4242-991B36CC1FE3}"/>
              </a:ext>
            </a:extLst>
          </p:cNvPr>
          <p:cNvSpPr txBox="1"/>
          <p:nvPr/>
        </p:nvSpPr>
        <p:spPr>
          <a:xfrm>
            <a:off x="-1134" y="363164"/>
            <a:ext cx="914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Revisit to R.H Dennard’s scaling rule </a:t>
            </a:r>
            <a:r>
              <a:rPr kumimoji="1" lang="en-US" altLang="ja-JP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(~ 50 Years)</a:t>
            </a:r>
            <a:endParaRPr kumimoji="1" lang="en-US" altLang="ja-JP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32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333DB7D0-AED1-817B-A85E-9325E6F74BF5}"/>
              </a:ext>
            </a:extLst>
          </p:cNvPr>
          <p:cNvGrpSpPr/>
          <p:nvPr/>
        </p:nvGrpSpPr>
        <p:grpSpPr>
          <a:xfrm>
            <a:off x="816327" y="2009465"/>
            <a:ext cx="3368040" cy="2125980"/>
            <a:chOff x="944880" y="2346960"/>
            <a:chExt cx="3368040" cy="2125980"/>
          </a:xfrm>
        </p:grpSpPr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id="{DA05A625-D08D-7B32-435B-24726773DB04}"/>
                </a:ext>
              </a:extLst>
            </p:cNvPr>
            <p:cNvSpPr/>
            <p:nvPr/>
          </p:nvSpPr>
          <p:spPr>
            <a:xfrm>
              <a:off x="944880" y="3108960"/>
              <a:ext cx="3368040" cy="136398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6" name="正方形/長方形 115">
              <a:extLst>
                <a:ext uri="{FF2B5EF4-FFF2-40B4-BE49-F238E27FC236}">
                  <a16:creationId xmlns:a16="http://schemas.microsoft.com/office/drawing/2014/main" id="{A63B600E-CAFB-9EF5-00E1-A43E6DD09D47}"/>
                </a:ext>
              </a:extLst>
            </p:cNvPr>
            <p:cNvSpPr/>
            <p:nvPr/>
          </p:nvSpPr>
          <p:spPr>
            <a:xfrm>
              <a:off x="944881" y="3108960"/>
              <a:ext cx="1013460" cy="54102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rgbClr val="F4F0F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Source</a:t>
              </a:r>
              <a:endParaRPr kumimoji="1" lang="ja-JP" altLang="en-US" b="1" dirty="0">
                <a:solidFill>
                  <a:srgbClr val="F4F0F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正方形/長方形 116">
              <a:extLst>
                <a:ext uri="{FF2B5EF4-FFF2-40B4-BE49-F238E27FC236}">
                  <a16:creationId xmlns:a16="http://schemas.microsoft.com/office/drawing/2014/main" id="{CE5D0111-B1A8-F830-62B2-D9025973B6D4}"/>
                </a:ext>
              </a:extLst>
            </p:cNvPr>
            <p:cNvSpPr/>
            <p:nvPr/>
          </p:nvSpPr>
          <p:spPr>
            <a:xfrm>
              <a:off x="3299460" y="3108960"/>
              <a:ext cx="1013460" cy="54102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rgbClr val="F4F0F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Drain</a:t>
              </a:r>
              <a:endParaRPr kumimoji="1" lang="ja-JP" altLang="en-US" b="1" dirty="0">
                <a:solidFill>
                  <a:srgbClr val="F4F0F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8" name="正方形/長方形 117">
              <a:extLst>
                <a:ext uri="{FF2B5EF4-FFF2-40B4-BE49-F238E27FC236}">
                  <a16:creationId xmlns:a16="http://schemas.microsoft.com/office/drawing/2014/main" id="{7C94F05C-1995-D726-7E19-53104B06A4EE}"/>
                </a:ext>
              </a:extLst>
            </p:cNvPr>
            <p:cNvSpPr/>
            <p:nvPr/>
          </p:nvSpPr>
          <p:spPr>
            <a:xfrm>
              <a:off x="1958341" y="2830830"/>
              <a:ext cx="1341118" cy="27813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正方形/長方形 118">
              <a:extLst>
                <a:ext uri="{FF2B5EF4-FFF2-40B4-BE49-F238E27FC236}">
                  <a16:creationId xmlns:a16="http://schemas.microsoft.com/office/drawing/2014/main" id="{6F4DE119-0942-A5BC-C16C-83AFE2D08F56}"/>
                </a:ext>
              </a:extLst>
            </p:cNvPr>
            <p:cNvSpPr/>
            <p:nvPr/>
          </p:nvSpPr>
          <p:spPr>
            <a:xfrm>
              <a:off x="1958341" y="2346960"/>
              <a:ext cx="1341118" cy="4838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Gate</a:t>
              </a:r>
              <a:endParaRPr kumimoji="1" lang="ja-JP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EF94ED8A-9F79-0F8B-BB74-EC9E3F430091}"/>
                </a:ext>
              </a:extLst>
            </p:cNvPr>
            <p:cNvGrpSpPr/>
            <p:nvPr/>
          </p:nvGrpSpPr>
          <p:grpSpPr>
            <a:xfrm>
              <a:off x="1920243" y="3108960"/>
              <a:ext cx="1417313" cy="236220"/>
              <a:chOff x="4506914" y="2787015"/>
              <a:chExt cx="1417313" cy="236220"/>
            </a:xfrm>
          </p:grpSpPr>
          <p:grpSp>
            <p:nvGrpSpPr>
              <p:cNvPr id="153" name="グループ化 152">
                <a:extLst>
                  <a:ext uri="{FF2B5EF4-FFF2-40B4-BE49-F238E27FC236}">
                    <a16:creationId xmlns:a16="http://schemas.microsoft.com/office/drawing/2014/main" id="{E2F2C238-FCE0-AD84-A010-4C05841472D4}"/>
                  </a:ext>
                </a:extLst>
              </p:cNvPr>
              <p:cNvGrpSpPr/>
              <p:nvPr/>
            </p:nvGrpSpPr>
            <p:grpSpPr>
              <a:xfrm>
                <a:off x="4506914" y="2787015"/>
                <a:ext cx="472439" cy="236220"/>
                <a:chOff x="4506914" y="2787015"/>
                <a:chExt cx="472439" cy="236220"/>
              </a:xfrm>
            </p:grpSpPr>
            <p:grpSp>
              <p:nvGrpSpPr>
                <p:cNvPr id="149" name="グループ化 148">
                  <a:extLst>
                    <a:ext uri="{FF2B5EF4-FFF2-40B4-BE49-F238E27FC236}">
                      <a16:creationId xmlns:a16="http://schemas.microsoft.com/office/drawing/2014/main" id="{A33B0CB5-614B-1DA2-84A3-8C083A6A190F}"/>
                    </a:ext>
                  </a:extLst>
                </p:cNvPr>
                <p:cNvGrpSpPr/>
                <p:nvPr/>
              </p:nvGrpSpPr>
              <p:grpSpPr>
                <a:xfrm>
                  <a:off x="4506914" y="2787015"/>
                  <a:ext cx="236220" cy="236220"/>
                  <a:chOff x="4506914" y="2787015"/>
                  <a:chExt cx="236220" cy="236220"/>
                </a:xfrm>
              </p:grpSpPr>
              <p:sp>
                <p:nvSpPr>
                  <p:cNvPr id="120" name="楕円 119">
                    <a:extLst>
                      <a:ext uri="{FF2B5EF4-FFF2-40B4-BE49-F238E27FC236}">
                        <a16:creationId xmlns:a16="http://schemas.microsoft.com/office/drawing/2014/main" id="{C451A2DA-8ADD-9987-5EE0-F5ED71B24AED}"/>
                      </a:ext>
                    </a:extLst>
                  </p:cNvPr>
                  <p:cNvSpPr/>
                  <p:nvPr/>
                </p:nvSpPr>
                <p:spPr>
                  <a:xfrm>
                    <a:off x="4506914" y="2787015"/>
                    <a:ext cx="236220" cy="23622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2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122" name="直線コネクタ 121">
                    <a:extLst>
                      <a:ext uri="{FF2B5EF4-FFF2-40B4-BE49-F238E27FC236}">
                        <a16:creationId xmlns:a16="http://schemas.microsoft.com/office/drawing/2014/main" id="{A047838C-8389-DC0A-1FDC-E3ACCA29A9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134" y="2905125"/>
                    <a:ext cx="175779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" name="グループ化 149">
                  <a:extLst>
                    <a:ext uri="{FF2B5EF4-FFF2-40B4-BE49-F238E27FC236}">
                      <a16:creationId xmlns:a16="http://schemas.microsoft.com/office/drawing/2014/main" id="{7A97090F-70C1-605D-022F-B139796B932F}"/>
                    </a:ext>
                  </a:extLst>
                </p:cNvPr>
                <p:cNvGrpSpPr/>
                <p:nvPr/>
              </p:nvGrpSpPr>
              <p:grpSpPr>
                <a:xfrm>
                  <a:off x="4743133" y="2787015"/>
                  <a:ext cx="236220" cy="236220"/>
                  <a:chOff x="4506914" y="2787015"/>
                  <a:chExt cx="236220" cy="236220"/>
                </a:xfrm>
              </p:grpSpPr>
              <p:sp>
                <p:nvSpPr>
                  <p:cNvPr id="151" name="楕円 150">
                    <a:extLst>
                      <a:ext uri="{FF2B5EF4-FFF2-40B4-BE49-F238E27FC236}">
                        <a16:creationId xmlns:a16="http://schemas.microsoft.com/office/drawing/2014/main" id="{04035562-C997-1A25-5572-5C79508297FB}"/>
                      </a:ext>
                    </a:extLst>
                  </p:cNvPr>
                  <p:cNvSpPr/>
                  <p:nvPr/>
                </p:nvSpPr>
                <p:spPr>
                  <a:xfrm>
                    <a:off x="4506914" y="2787015"/>
                    <a:ext cx="236220" cy="23622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2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152" name="直線コネクタ 151">
                    <a:extLst>
                      <a:ext uri="{FF2B5EF4-FFF2-40B4-BE49-F238E27FC236}">
                        <a16:creationId xmlns:a16="http://schemas.microsoft.com/office/drawing/2014/main" id="{87956A56-41AA-D919-BA61-027104B77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134" y="2905125"/>
                    <a:ext cx="175779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4" name="グループ化 153">
                <a:extLst>
                  <a:ext uri="{FF2B5EF4-FFF2-40B4-BE49-F238E27FC236}">
                    <a16:creationId xmlns:a16="http://schemas.microsoft.com/office/drawing/2014/main" id="{4FEC7DA7-1A4F-B06F-2FA3-470DB2DC591F}"/>
                  </a:ext>
                </a:extLst>
              </p:cNvPr>
              <p:cNvGrpSpPr/>
              <p:nvPr/>
            </p:nvGrpSpPr>
            <p:grpSpPr>
              <a:xfrm>
                <a:off x="4979351" y="2787015"/>
                <a:ext cx="472439" cy="236220"/>
                <a:chOff x="4506914" y="2787015"/>
                <a:chExt cx="472439" cy="236220"/>
              </a:xfrm>
            </p:grpSpPr>
            <p:grpSp>
              <p:nvGrpSpPr>
                <p:cNvPr id="155" name="グループ化 154">
                  <a:extLst>
                    <a:ext uri="{FF2B5EF4-FFF2-40B4-BE49-F238E27FC236}">
                      <a16:creationId xmlns:a16="http://schemas.microsoft.com/office/drawing/2014/main" id="{4F67D79A-D1DB-0D9D-0DFC-E56E3F5FF611}"/>
                    </a:ext>
                  </a:extLst>
                </p:cNvPr>
                <p:cNvGrpSpPr/>
                <p:nvPr/>
              </p:nvGrpSpPr>
              <p:grpSpPr>
                <a:xfrm>
                  <a:off x="4506914" y="2787015"/>
                  <a:ext cx="236220" cy="236220"/>
                  <a:chOff x="4506914" y="2787015"/>
                  <a:chExt cx="236220" cy="236220"/>
                </a:xfrm>
              </p:grpSpPr>
              <p:sp>
                <p:nvSpPr>
                  <p:cNvPr id="159" name="楕円 158">
                    <a:extLst>
                      <a:ext uri="{FF2B5EF4-FFF2-40B4-BE49-F238E27FC236}">
                        <a16:creationId xmlns:a16="http://schemas.microsoft.com/office/drawing/2014/main" id="{3ABBC463-6155-C1AA-81B2-BC860475FE70}"/>
                      </a:ext>
                    </a:extLst>
                  </p:cNvPr>
                  <p:cNvSpPr/>
                  <p:nvPr/>
                </p:nvSpPr>
                <p:spPr>
                  <a:xfrm>
                    <a:off x="4506914" y="2787015"/>
                    <a:ext cx="236220" cy="23622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2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160" name="直線コネクタ 159">
                    <a:extLst>
                      <a:ext uri="{FF2B5EF4-FFF2-40B4-BE49-F238E27FC236}">
                        <a16:creationId xmlns:a16="http://schemas.microsoft.com/office/drawing/2014/main" id="{0CF80A6C-A80B-E967-3595-A11F35B91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134" y="2905125"/>
                    <a:ext cx="175779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6" name="グループ化 155">
                  <a:extLst>
                    <a:ext uri="{FF2B5EF4-FFF2-40B4-BE49-F238E27FC236}">
                      <a16:creationId xmlns:a16="http://schemas.microsoft.com/office/drawing/2014/main" id="{CC9F42AE-EC00-615D-0328-7F8315D2E4A5}"/>
                    </a:ext>
                  </a:extLst>
                </p:cNvPr>
                <p:cNvGrpSpPr/>
                <p:nvPr/>
              </p:nvGrpSpPr>
              <p:grpSpPr>
                <a:xfrm>
                  <a:off x="4743133" y="2787015"/>
                  <a:ext cx="236220" cy="236220"/>
                  <a:chOff x="4506914" y="2787015"/>
                  <a:chExt cx="236220" cy="236220"/>
                </a:xfrm>
              </p:grpSpPr>
              <p:sp>
                <p:nvSpPr>
                  <p:cNvPr id="157" name="楕円 156">
                    <a:extLst>
                      <a:ext uri="{FF2B5EF4-FFF2-40B4-BE49-F238E27FC236}">
                        <a16:creationId xmlns:a16="http://schemas.microsoft.com/office/drawing/2014/main" id="{D0BF7085-1564-EA50-743A-7C8F6521604E}"/>
                      </a:ext>
                    </a:extLst>
                  </p:cNvPr>
                  <p:cNvSpPr/>
                  <p:nvPr/>
                </p:nvSpPr>
                <p:spPr>
                  <a:xfrm>
                    <a:off x="4506914" y="2787015"/>
                    <a:ext cx="236220" cy="23622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2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158" name="直線コネクタ 157">
                    <a:extLst>
                      <a:ext uri="{FF2B5EF4-FFF2-40B4-BE49-F238E27FC236}">
                        <a16:creationId xmlns:a16="http://schemas.microsoft.com/office/drawing/2014/main" id="{88DD143B-C8E9-5736-D5DA-B9EEBFE35C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134" y="2905125"/>
                    <a:ext cx="175779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グループ化 160">
                <a:extLst>
                  <a:ext uri="{FF2B5EF4-FFF2-40B4-BE49-F238E27FC236}">
                    <a16:creationId xmlns:a16="http://schemas.microsoft.com/office/drawing/2014/main" id="{8643D754-F933-B797-9880-6A11081EB5C6}"/>
                  </a:ext>
                </a:extLst>
              </p:cNvPr>
              <p:cNvGrpSpPr/>
              <p:nvPr/>
            </p:nvGrpSpPr>
            <p:grpSpPr>
              <a:xfrm>
                <a:off x="5451788" y="2787015"/>
                <a:ext cx="472439" cy="236220"/>
                <a:chOff x="4506914" y="2787015"/>
                <a:chExt cx="472439" cy="236220"/>
              </a:xfrm>
            </p:grpSpPr>
            <p:grpSp>
              <p:nvGrpSpPr>
                <p:cNvPr id="162" name="グループ化 161">
                  <a:extLst>
                    <a:ext uri="{FF2B5EF4-FFF2-40B4-BE49-F238E27FC236}">
                      <a16:creationId xmlns:a16="http://schemas.microsoft.com/office/drawing/2014/main" id="{08147974-B443-EF9D-5E5F-836EF652F66F}"/>
                    </a:ext>
                  </a:extLst>
                </p:cNvPr>
                <p:cNvGrpSpPr/>
                <p:nvPr/>
              </p:nvGrpSpPr>
              <p:grpSpPr>
                <a:xfrm>
                  <a:off x="4506914" y="2787015"/>
                  <a:ext cx="236220" cy="236220"/>
                  <a:chOff x="4506914" y="2787015"/>
                  <a:chExt cx="236220" cy="236220"/>
                </a:xfrm>
              </p:grpSpPr>
              <p:sp>
                <p:nvSpPr>
                  <p:cNvPr id="166" name="楕円 165">
                    <a:extLst>
                      <a:ext uri="{FF2B5EF4-FFF2-40B4-BE49-F238E27FC236}">
                        <a16:creationId xmlns:a16="http://schemas.microsoft.com/office/drawing/2014/main" id="{DA40DFFD-338B-46A5-029D-5D0F36C35FD1}"/>
                      </a:ext>
                    </a:extLst>
                  </p:cNvPr>
                  <p:cNvSpPr/>
                  <p:nvPr/>
                </p:nvSpPr>
                <p:spPr>
                  <a:xfrm>
                    <a:off x="4506914" y="2787015"/>
                    <a:ext cx="236220" cy="23622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2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167" name="直線コネクタ 166">
                    <a:extLst>
                      <a:ext uri="{FF2B5EF4-FFF2-40B4-BE49-F238E27FC236}">
                        <a16:creationId xmlns:a16="http://schemas.microsoft.com/office/drawing/2014/main" id="{2A4F12C3-7D96-71B7-0358-1ECAFCD37B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134" y="2905125"/>
                    <a:ext cx="175779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3" name="グループ化 162">
                  <a:extLst>
                    <a:ext uri="{FF2B5EF4-FFF2-40B4-BE49-F238E27FC236}">
                      <a16:creationId xmlns:a16="http://schemas.microsoft.com/office/drawing/2014/main" id="{7A756E67-423A-4E2A-B6A3-3349F6FF73E4}"/>
                    </a:ext>
                  </a:extLst>
                </p:cNvPr>
                <p:cNvGrpSpPr/>
                <p:nvPr/>
              </p:nvGrpSpPr>
              <p:grpSpPr>
                <a:xfrm>
                  <a:off x="4743133" y="2787015"/>
                  <a:ext cx="236220" cy="236220"/>
                  <a:chOff x="4506914" y="2787015"/>
                  <a:chExt cx="236220" cy="236220"/>
                </a:xfrm>
              </p:grpSpPr>
              <p:sp>
                <p:nvSpPr>
                  <p:cNvPr id="164" name="楕円 163">
                    <a:extLst>
                      <a:ext uri="{FF2B5EF4-FFF2-40B4-BE49-F238E27FC236}">
                        <a16:creationId xmlns:a16="http://schemas.microsoft.com/office/drawing/2014/main" id="{0C25DDE6-6F38-7280-4A71-6632D279B1F0}"/>
                      </a:ext>
                    </a:extLst>
                  </p:cNvPr>
                  <p:cNvSpPr/>
                  <p:nvPr/>
                </p:nvSpPr>
                <p:spPr>
                  <a:xfrm>
                    <a:off x="4506914" y="2787015"/>
                    <a:ext cx="236220" cy="236220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20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165" name="直線コネクタ 164">
                    <a:extLst>
                      <a:ext uri="{FF2B5EF4-FFF2-40B4-BE49-F238E27FC236}">
                        <a16:creationId xmlns:a16="http://schemas.microsoft.com/office/drawing/2014/main" id="{D8D1CDCD-2EB2-B66E-3BA6-2BEFC85C4B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134" y="2905125"/>
                    <a:ext cx="175779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69" name="矢印: 右 168">
              <a:extLst>
                <a:ext uri="{FF2B5EF4-FFF2-40B4-BE49-F238E27FC236}">
                  <a16:creationId xmlns:a16="http://schemas.microsoft.com/office/drawing/2014/main" id="{2E4888A6-EA33-E6D3-8CA9-308C3585B129}"/>
                </a:ext>
              </a:extLst>
            </p:cNvPr>
            <p:cNvSpPr/>
            <p:nvPr/>
          </p:nvSpPr>
          <p:spPr>
            <a:xfrm>
              <a:off x="2169160" y="3356610"/>
              <a:ext cx="919480" cy="21336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710E7B07-845C-3F21-052B-0FB7CCB8C559}"/>
                </a:ext>
              </a:extLst>
            </p:cNvPr>
            <p:cNvSpPr txBox="1"/>
            <p:nvPr/>
          </p:nvSpPr>
          <p:spPr>
            <a:xfrm>
              <a:off x="2274571" y="3478768"/>
              <a:ext cx="745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Current</a:t>
              </a:r>
              <a:endParaRPr kumimoji="1" lang="ja-JP" altLang="en-US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8A266A4E-69CF-480A-20A3-F4CDF6C54A72}"/>
              </a:ext>
            </a:extLst>
          </p:cNvPr>
          <p:cNvSpPr txBox="1"/>
          <p:nvPr/>
        </p:nvSpPr>
        <p:spPr>
          <a:xfrm>
            <a:off x="219764" y="1599351"/>
            <a:ext cx="2042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 (Inversion Layer)</a:t>
            </a:r>
          </a:p>
          <a:p>
            <a:r>
              <a:rPr kumimoji="1" lang="en-US" altLang="ja-JP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NMOS-Electrons</a:t>
            </a:r>
          </a:p>
          <a:p>
            <a:r>
              <a:rPr kumimoji="1" lang="en-US" altLang="ja-JP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PMOS-Holes</a:t>
            </a:r>
            <a:endParaRPr kumimoji="1" lang="ja-JP" altLang="en-US" sz="14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E3D31435-F60A-2887-9807-E8D2F9F09685}"/>
              </a:ext>
            </a:extLst>
          </p:cNvPr>
          <p:cNvCxnSpPr>
            <a:cxnSpLocks/>
            <a:stCxn id="172" idx="2"/>
            <a:endCxn id="151" idx="1"/>
          </p:cNvCxnSpPr>
          <p:nvPr/>
        </p:nvCxnSpPr>
        <p:spPr>
          <a:xfrm>
            <a:off x="1241038" y="2338015"/>
            <a:ext cx="821465" cy="4680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テキスト ボックス 185">
            <a:extLst>
              <a:ext uri="{FF2B5EF4-FFF2-40B4-BE49-F238E27FC236}">
                <a16:creationId xmlns:a16="http://schemas.microsoft.com/office/drawing/2014/main" id="{893FD7FC-098E-6B73-546E-0709A7A49124}"/>
              </a:ext>
            </a:extLst>
          </p:cNvPr>
          <p:cNvSpPr txBox="1"/>
          <p:nvPr/>
        </p:nvSpPr>
        <p:spPr>
          <a:xfrm>
            <a:off x="1204315" y="5641650"/>
            <a:ext cx="5415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we cannot realize what we want ?</a:t>
            </a:r>
          </a:p>
          <a:p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a problem and how to solve this ?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61A317E-01A5-0CE3-97FC-BA64AADA703C}"/>
              </a:ext>
            </a:extLst>
          </p:cNvPr>
          <p:cNvSpPr txBox="1"/>
          <p:nvPr/>
        </p:nvSpPr>
        <p:spPr>
          <a:xfrm>
            <a:off x="-1134" y="363164"/>
            <a:ext cx="914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+mj-lt"/>
                <a:ea typeface="+mj-ea"/>
              </a:rPr>
              <a:t>Gap between theory and reality..</a:t>
            </a: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9C40223-1F53-7D63-2FE2-412120518C78}"/>
              </a:ext>
            </a:extLst>
          </p:cNvPr>
          <p:cNvCxnSpPr>
            <a:cxnSpLocks/>
          </p:cNvCxnSpPr>
          <p:nvPr/>
        </p:nvCxnSpPr>
        <p:spPr>
          <a:xfrm flipV="1">
            <a:off x="5467818" y="2156305"/>
            <a:ext cx="0" cy="194872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4E40D85-FD21-862C-225B-75C525A1679F}"/>
              </a:ext>
            </a:extLst>
          </p:cNvPr>
          <p:cNvCxnSpPr>
            <a:cxnSpLocks/>
          </p:cNvCxnSpPr>
          <p:nvPr/>
        </p:nvCxnSpPr>
        <p:spPr>
          <a:xfrm>
            <a:off x="5467818" y="4105031"/>
            <a:ext cx="283464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369D7D6B-DE9C-3FDA-8FF4-170F2380B2CA}"/>
              </a:ext>
            </a:extLst>
          </p:cNvPr>
          <p:cNvSpPr/>
          <p:nvPr/>
        </p:nvSpPr>
        <p:spPr>
          <a:xfrm>
            <a:off x="5203176" y="2413391"/>
            <a:ext cx="2813536" cy="1388303"/>
          </a:xfrm>
          <a:custGeom>
            <a:avLst/>
            <a:gdLst>
              <a:gd name="connsiteX0" fmla="*/ 32236 w 2813536"/>
              <a:gd name="connsiteY0" fmla="*/ 1363980 h 1388303"/>
              <a:gd name="connsiteX1" fmla="*/ 77956 w 2813536"/>
              <a:gd name="connsiteY1" fmla="*/ 1325880 h 1388303"/>
              <a:gd name="connsiteX2" fmla="*/ 1426696 w 2813536"/>
              <a:gd name="connsiteY2" fmla="*/ 274320 h 1388303"/>
              <a:gd name="connsiteX3" fmla="*/ 2813536 w 2813536"/>
              <a:gd name="connsiteY3" fmla="*/ 0 h 138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3536" h="1388303">
                <a:moveTo>
                  <a:pt x="32236" y="1363980"/>
                </a:moveTo>
                <a:cubicBezTo>
                  <a:pt x="-61109" y="1435735"/>
                  <a:pt x="77956" y="1325880"/>
                  <a:pt x="77956" y="1325880"/>
                </a:cubicBezTo>
                <a:cubicBezTo>
                  <a:pt x="310366" y="1144270"/>
                  <a:pt x="970766" y="495300"/>
                  <a:pt x="1426696" y="274320"/>
                </a:cubicBezTo>
                <a:cubicBezTo>
                  <a:pt x="1882626" y="53340"/>
                  <a:pt x="2348081" y="26670"/>
                  <a:pt x="281353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FF479C6-2335-1D9D-995E-7AE3F49C9386}"/>
              </a:ext>
            </a:extLst>
          </p:cNvPr>
          <p:cNvSpPr txBox="1"/>
          <p:nvPr/>
        </p:nvSpPr>
        <p:spPr>
          <a:xfrm>
            <a:off x="4709737" y="3134988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1" lang="en-US" altLang="ja-JP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</a:t>
            </a:r>
            <a:endParaRPr kumimoji="1" lang="ja-JP" altLang="en-US" sz="2000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E353D71-84C3-84A6-9B63-59CA8F18AB7C}"/>
              </a:ext>
            </a:extLst>
          </p:cNvPr>
          <p:cNvSpPr txBox="1"/>
          <p:nvPr/>
        </p:nvSpPr>
        <p:spPr>
          <a:xfrm>
            <a:off x="8074678" y="2168302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1" lang="en-US" altLang="ja-JP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</a:t>
            </a:r>
            <a:endParaRPr kumimoji="1" lang="ja-JP" altLang="en-US" sz="2000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056B93C6-725B-EF7C-4721-6E84A70391F9}"/>
              </a:ext>
            </a:extLst>
          </p:cNvPr>
          <p:cNvSpPr/>
          <p:nvPr/>
        </p:nvSpPr>
        <p:spPr>
          <a:xfrm>
            <a:off x="5012679" y="2245119"/>
            <a:ext cx="2968754" cy="898435"/>
          </a:xfrm>
          <a:custGeom>
            <a:avLst/>
            <a:gdLst>
              <a:gd name="connsiteX0" fmla="*/ 32236 w 2813536"/>
              <a:gd name="connsiteY0" fmla="*/ 1363980 h 1388303"/>
              <a:gd name="connsiteX1" fmla="*/ 77956 w 2813536"/>
              <a:gd name="connsiteY1" fmla="*/ 1325880 h 1388303"/>
              <a:gd name="connsiteX2" fmla="*/ 1426696 w 2813536"/>
              <a:gd name="connsiteY2" fmla="*/ 274320 h 1388303"/>
              <a:gd name="connsiteX3" fmla="*/ 2813536 w 2813536"/>
              <a:gd name="connsiteY3" fmla="*/ 0 h 138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3536" h="1388303">
                <a:moveTo>
                  <a:pt x="32236" y="1363980"/>
                </a:moveTo>
                <a:cubicBezTo>
                  <a:pt x="-61109" y="1435735"/>
                  <a:pt x="77956" y="1325880"/>
                  <a:pt x="77956" y="1325880"/>
                </a:cubicBezTo>
                <a:cubicBezTo>
                  <a:pt x="310366" y="1144270"/>
                  <a:pt x="970766" y="495300"/>
                  <a:pt x="1426696" y="274320"/>
                </a:cubicBezTo>
                <a:cubicBezTo>
                  <a:pt x="1882626" y="53340"/>
                  <a:pt x="2348081" y="26670"/>
                  <a:pt x="2813536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9660608-FB4F-6527-B4BA-DB2D45C454E6}"/>
              </a:ext>
            </a:extLst>
          </p:cNvPr>
          <p:cNvSpPr txBox="1"/>
          <p:nvPr/>
        </p:nvSpPr>
        <p:spPr>
          <a:xfrm>
            <a:off x="5473283" y="3485250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1" lang="en-US" altLang="ja-JP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1" lang="ja-JP" altLang="en-US" sz="2000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97ACE8F-7B97-0BA5-6142-D7771E4FB0C3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5281132" y="2982374"/>
            <a:ext cx="7611" cy="75689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0DD25EA6-32DA-3F13-F785-6FFC25112F46}"/>
              </a:ext>
            </a:extLst>
          </p:cNvPr>
          <p:cNvSpPr/>
          <p:nvPr/>
        </p:nvSpPr>
        <p:spPr>
          <a:xfrm rot="5400000">
            <a:off x="5301572" y="4044510"/>
            <a:ext cx="206914" cy="59261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41EEC5F-5293-E952-8AD3-CD09AC8FA066}"/>
              </a:ext>
            </a:extLst>
          </p:cNvPr>
          <p:cNvSpPr txBox="1"/>
          <p:nvPr/>
        </p:nvSpPr>
        <p:spPr>
          <a:xfrm>
            <a:off x="4634100" y="4519368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Subthreshold region</a:t>
            </a:r>
            <a:endParaRPr kumimoji="1" lang="ja-JP" altLang="en-US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3366CA6-5300-C57D-33F8-9542EEB8A3CD}"/>
              </a:ext>
            </a:extLst>
          </p:cNvPr>
          <p:cNvSpPr txBox="1"/>
          <p:nvPr/>
        </p:nvSpPr>
        <p:spPr>
          <a:xfrm>
            <a:off x="8056145" y="4237360"/>
            <a:ext cx="602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kumimoji="1" lang="en-US" altLang="ja-JP" sz="1600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GS</a:t>
            </a:r>
            <a:endParaRPr kumimoji="1" lang="ja-JP" altLang="en-US" sz="1600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EA1FF23-48D4-EC39-0D41-0D640689CF46}"/>
              </a:ext>
            </a:extLst>
          </p:cNvPr>
          <p:cNvSpPr txBox="1"/>
          <p:nvPr/>
        </p:nvSpPr>
        <p:spPr>
          <a:xfrm>
            <a:off x="4753629" y="1810373"/>
            <a:ext cx="859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Log10(I</a:t>
            </a:r>
            <a:r>
              <a:rPr kumimoji="1" lang="en-US" altLang="ja-JP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0ED6D934-E6A7-1202-CACA-B983003C5A7D}"/>
              </a:ext>
            </a:extLst>
          </p:cNvPr>
          <p:cNvSpPr/>
          <p:nvPr/>
        </p:nvSpPr>
        <p:spPr>
          <a:xfrm>
            <a:off x="5314895" y="1741969"/>
            <a:ext cx="2701817" cy="2702305"/>
          </a:xfrm>
          <a:custGeom>
            <a:avLst/>
            <a:gdLst>
              <a:gd name="connsiteX0" fmla="*/ 32236 w 2813536"/>
              <a:gd name="connsiteY0" fmla="*/ 1363980 h 1388303"/>
              <a:gd name="connsiteX1" fmla="*/ 77956 w 2813536"/>
              <a:gd name="connsiteY1" fmla="*/ 1325880 h 1388303"/>
              <a:gd name="connsiteX2" fmla="*/ 1426696 w 2813536"/>
              <a:gd name="connsiteY2" fmla="*/ 274320 h 1388303"/>
              <a:gd name="connsiteX3" fmla="*/ 2813536 w 2813536"/>
              <a:gd name="connsiteY3" fmla="*/ 0 h 138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3536" h="1388303">
                <a:moveTo>
                  <a:pt x="32236" y="1363980"/>
                </a:moveTo>
                <a:cubicBezTo>
                  <a:pt x="-61109" y="1435735"/>
                  <a:pt x="77956" y="1325880"/>
                  <a:pt x="77956" y="1325880"/>
                </a:cubicBezTo>
                <a:cubicBezTo>
                  <a:pt x="310366" y="1144270"/>
                  <a:pt x="970766" y="495300"/>
                  <a:pt x="1426696" y="274320"/>
                </a:cubicBezTo>
                <a:cubicBezTo>
                  <a:pt x="1882626" y="53340"/>
                  <a:pt x="2348081" y="26670"/>
                  <a:pt x="2813536" y="0"/>
                </a:cubicBezTo>
              </a:path>
            </a:pathLst>
          </a:cu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61B8282-AC17-2EB9-388C-8EF8D5EFBCEA}"/>
              </a:ext>
            </a:extLst>
          </p:cNvPr>
          <p:cNvSpPr txBox="1"/>
          <p:nvPr/>
        </p:nvSpPr>
        <p:spPr>
          <a:xfrm>
            <a:off x="7313021" y="1420858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want this !</a:t>
            </a:r>
            <a:endParaRPr kumimoji="1" lang="ja-JP" alt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FA3DEC5F-3ACE-BFB5-BD91-CEC4B29B9191}"/>
              </a:ext>
            </a:extLst>
          </p:cNvPr>
          <p:cNvCxnSpPr>
            <a:cxnSpLocks/>
          </p:cNvCxnSpPr>
          <p:nvPr/>
        </p:nvCxnSpPr>
        <p:spPr>
          <a:xfrm flipV="1">
            <a:off x="7949940" y="2185153"/>
            <a:ext cx="16808" cy="26104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537E3F19-88E2-2B72-6036-798F0214FB69}"/>
              </a:ext>
            </a:extLst>
          </p:cNvPr>
          <p:cNvSpPr txBox="1"/>
          <p:nvPr/>
        </p:nvSpPr>
        <p:spPr>
          <a:xfrm>
            <a:off x="5715244" y="228537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But..</a:t>
            </a:r>
          </a:p>
        </p:txBody>
      </p:sp>
      <p:pic>
        <p:nvPicPr>
          <p:cNvPr id="97" name="グラフィックス 96" descr="悲しい顔 (塗りつぶしなし) 単色塗りつぶし">
            <a:extLst>
              <a:ext uri="{FF2B5EF4-FFF2-40B4-BE49-F238E27FC236}">
                <a16:creationId xmlns:a16="http://schemas.microsoft.com/office/drawing/2014/main" id="{F712EFF3-A039-8A07-A894-7462E276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36" y="5392815"/>
            <a:ext cx="541020" cy="541020"/>
          </a:xfrm>
          <a:prstGeom prst="rect">
            <a:avLst/>
          </a:prstGeom>
        </p:spPr>
      </p:pic>
      <p:sp>
        <p:nvSpPr>
          <p:cNvPr id="99" name="矢印: 右 98">
            <a:extLst>
              <a:ext uri="{FF2B5EF4-FFF2-40B4-BE49-F238E27FC236}">
                <a16:creationId xmlns:a16="http://schemas.microsoft.com/office/drawing/2014/main" id="{74811254-F233-B451-AACF-F3DCD5B9F544}"/>
              </a:ext>
            </a:extLst>
          </p:cNvPr>
          <p:cNvSpPr/>
          <p:nvPr/>
        </p:nvSpPr>
        <p:spPr>
          <a:xfrm rot="14055657">
            <a:off x="5904558" y="2640780"/>
            <a:ext cx="346970" cy="29260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607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BE0DE-DCF1-8C94-FEB8-53217025309B}"/>
              </a:ext>
            </a:extLst>
          </p:cNvPr>
          <p:cNvSpPr txBox="1"/>
          <p:nvPr/>
        </p:nvSpPr>
        <p:spPr>
          <a:xfrm>
            <a:off x="466286" y="1067031"/>
            <a:ext cx="329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　 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ja-JP" sz="24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</a:t>
            </a:r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↑ 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Leak increases.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43A5C76-1A28-DC74-3C7C-A2BF2CE93B07}"/>
              </a:ext>
            </a:extLst>
          </p:cNvPr>
          <p:cNvSpPr/>
          <p:nvPr/>
        </p:nvSpPr>
        <p:spPr>
          <a:xfrm>
            <a:off x="800100" y="4137306"/>
            <a:ext cx="3368040" cy="136398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AD3F056-D812-2737-D5BA-75998E487225}"/>
              </a:ext>
            </a:extLst>
          </p:cNvPr>
          <p:cNvSpPr/>
          <p:nvPr/>
        </p:nvSpPr>
        <p:spPr>
          <a:xfrm>
            <a:off x="800101" y="4137306"/>
            <a:ext cx="1013460" cy="5410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endParaRPr kumimoji="1" lang="ja-JP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7DDAE5-D79F-B02E-6863-841D8FA80A3D}"/>
              </a:ext>
            </a:extLst>
          </p:cNvPr>
          <p:cNvSpPr/>
          <p:nvPr/>
        </p:nvSpPr>
        <p:spPr>
          <a:xfrm>
            <a:off x="3154680" y="4137306"/>
            <a:ext cx="1013460" cy="54102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Drain</a:t>
            </a:r>
            <a:endParaRPr kumimoji="1" lang="ja-JP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F23C2C-5530-E15A-7BAA-88AA5B91AFE8}"/>
              </a:ext>
            </a:extLst>
          </p:cNvPr>
          <p:cNvSpPr/>
          <p:nvPr/>
        </p:nvSpPr>
        <p:spPr>
          <a:xfrm>
            <a:off x="1813561" y="3859176"/>
            <a:ext cx="1341118" cy="2781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86CB090-D15A-B939-6CA6-FAAC78D8A1D3}"/>
              </a:ext>
            </a:extLst>
          </p:cNvPr>
          <p:cNvSpPr/>
          <p:nvPr/>
        </p:nvSpPr>
        <p:spPr>
          <a:xfrm>
            <a:off x="1813561" y="3375306"/>
            <a:ext cx="1341118" cy="4838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</a:t>
            </a:r>
            <a:endParaRPr kumimoji="1" lang="ja-JP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60F13C6-CFCA-C6B4-3FC3-B4AE36DB8494}"/>
              </a:ext>
            </a:extLst>
          </p:cNvPr>
          <p:cNvCxnSpPr>
            <a:cxnSpLocks/>
          </p:cNvCxnSpPr>
          <p:nvPr/>
        </p:nvCxnSpPr>
        <p:spPr>
          <a:xfrm>
            <a:off x="2343146" y="3859176"/>
            <a:ext cx="0" cy="298382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3C360EA-E9D3-A12D-7DC3-692CCE840386}"/>
              </a:ext>
            </a:extLst>
          </p:cNvPr>
          <p:cNvSpPr txBox="1"/>
          <p:nvPr/>
        </p:nvSpPr>
        <p:spPr>
          <a:xfrm>
            <a:off x="3713229" y="4706154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ja-JP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</a:t>
            </a:r>
            <a:endParaRPr kumimoji="1" lang="ja-JP" altLang="en-US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50542CD7-1270-B420-0511-45350CB3E468}"/>
              </a:ext>
            </a:extLst>
          </p:cNvPr>
          <p:cNvSpPr/>
          <p:nvPr/>
        </p:nvSpPr>
        <p:spPr>
          <a:xfrm>
            <a:off x="800100" y="4370052"/>
            <a:ext cx="3345180" cy="793538"/>
          </a:xfrm>
          <a:custGeom>
            <a:avLst/>
            <a:gdLst>
              <a:gd name="connsiteX0" fmla="*/ 0 w 3345180"/>
              <a:gd name="connsiteY0" fmla="*/ 529254 h 793538"/>
              <a:gd name="connsiteX1" fmla="*/ 1074420 w 3345180"/>
              <a:gd name="connsiteY1" fmla="*/ 536874 h 793538"/>
              <a:gd name="connsiteX2" fmla="*/ 1348740 w 3345180"/>
              <a:gd name="connsiteY2" fmla="*/ 56814 h 793538"/>
              <a:gd name="connsiteX3" fmla="*/ 1897380 w 3345180"/>
              <a:gd name="connsiteY3" fmla="*/ 79674 h 793538"/>
              <a:gd name="connsiteX4" fmla="*/ 2194560 w 3345180"/>
              <a:gd name="connsiteY4" fmla="*/ 689274 h 793538"/>
              <a:gd name="connsiteX5" fmla="*/ 3345180 w 3345180"/>
              <a:gd name="connsiteY5" fmla="*/ 788334 h 79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45180" h="793538">
                <a:moveTo>
                  <a:pt x="0" y="529254"/>
                </a:moveTo>
                <a:cubicBezTo>
                  <a:pt x="424815" y="572434"/>
                  <a:pt x="849630" y="615614"/>
                  <a:pt x="1074420" y="536874"/>
                </a:cubicBezTo>
                <a:cubicBezTo>
                  <a:pt x="1299210" y="458134"/>
                  <a:pt x="1211580" y="133014"/>
                  <a:pt x="1348740" y="56814"/>
                </a:cubicBezTo>
                <a:cubicBezTo>
                  <a:pt x="1485900" y="-19386"/>
                  <a:pt x="1756410" y="-25736"/>
                  <a:pt x="1897380" y="79674"/>
                </a:cubicBezTo>
                <a:cubicBezTo>
                  <a:pt x="2038350" y="185084"/>
                  <a:pt x="1953260" y="571164"/>
                  <a:pt x="2194560" y="689274"/>
                </a:cubicBezTo>
                <a:cubicBezTo>
                  <a:pt x="2435860" y="807384"/>
                  <a:pt x="2890520" y="797859"/>
                  <a:pt x="3345180" y="788334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BBCE644-B101-A961-72A8-6EAC8D4A06CC}"/>
              </a:ext>
            </a:extLst>
          </p:cNvPr>
          <p:cNvSpPr txBox="1"/>
          <p:nvPr/>
        </p:nvSpPr>
        <p:spPr>
          <a:xfrm>
            <a:off x="2724856" y="427960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ja-JP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</a:t>
            </a:r>
            <a:endParaRPr kumimoji="1" lang="ja-JP" altLang="en-US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3D38721-297C-C209-7601-6D6A0D1D59D4}"/>
              </a:ext>
            </a:extLst>
          </p:cNvPr>
          <p:cNvSpPr txBox="1"/>
          <p:nvPr/>
        </p:nvSpPr>
        <p:spPr>
          <a:xfrm>
            <a:off x="2351653" y="3776940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ja-JP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endParaRPr kumimoji="1" lang="ja-JP" altLang="en-US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8028006-AB2A-E350-AE3F-3740F73E876E}"/>
              </a:ext>
            </a:extLst>
          </p:cNvPr>
          <p:cNvCxnSpPr>
            <a:cxnSpLocks/>
          </p:cNvCxnSpPr>
          <p:nvPr/>
        </p:nvCxnSpPr>
        <p:spPr>
          <a:xfrm>
            <a:off x="3661410" y="4670105"/>
            <a:ext cx="0" cy="298382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AC252C9C-4AD7-1A9E-C3D5-3C737BE10DD4}"/>
              </a:ext>
            </a:extLst>
          </p:cNvPr>
          <p:cNvCxnSpPr>
            <a:cxnSpLocks/>
          </p:cNvCxnSpPr>
          <p:nvPr/>
        </p:nvCxnSpPr>
        <p:spPr>
          <a:xfrm>
            <a:off x="1854567" y="4306400"/>
            <a:ext cx="125910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0CE528E-A614-BD2A-DB6A-05AE780C0078}"/>
              </a:ext>
            </a:extLst>
          </p:cNvPr>
          <p:cNvSpPr txBox="1"/>
          <p:nvPr/>
        </p:nvSpPr>
        <p:spPr>
          <a:xfrm>
            <a:off x="2281180" y="488030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ja-JP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1" lang="ja-JP" altLang="en-US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28180DB5-1A65-D9C6-53F6-5ED94AA7E356}"/>
              </a:ext>
            </a:extLst>
          </p:cNvPr>
          <p:cNvSpPr/>
          <p:nvPr/>
        </p:nvSpPr>
        <p:spPr>
          <a:xfrm>
            <a:off x="1798320" y="4617720"/>
            <a:ext cx="1379220" cy="266785"/>
          </a:xfrm>
          <a:custGeom>
            <a:avLst/>
            <a:gdLst>
              <a:gd name="connsiteX0" fmla="*/ 0 w 1379220"/>
              <a:gd name="connsiteY0" fmla="*/ 22860 h 266785"/>
              <a:gd name="connsiteX1" fmla="*/ 579120 w 1379220"/>
              <a:gd name="connsiteY1" fmla="*/ 266700 h 266785"/>
              <a:gd name="connsiteX2" fmla="*/ 1379220 w 1379220"/>
              <a:gd name="connsiteY2" fmla="*/ 0 h 26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9220" h="266785">
                <a:moveTo>
                  <a:pt x="0" y="22860"/>
                </a:moveTo>
                <a:cubicBezTo>
                  <a:pt x="174625" y="146685"/>
                  <a:pt x="349250" y="270510"/>
                  <a:pt x="579120" y="266700"/>
                </a:cubicBezTo>
                <a:cubicBezTo>
                  <a:pt x="808990" y="262890"/>
                  <a:pt x="1094105" y="131445"/>
                  <a:pt x="137922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704F8D2-D647-FEB8-B40C-66DD45D33A2D}"/>
              </a:ext>
            </a:extLst>
          </p:cNvPr>
          <p:cNvCxnSpPr>
            <a:cxnSpLocks/>
          </p:cNvCxnSpPr>
          <p:nvPr/>
        </p:nvCxnSpPr>
        <p:spPr>
          <a:xfrm flipV="1">
            <a:off x="5431001" y="3546652"/>
            <a:ext cx="0" cy="1948726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8DA8874C-91F2-FDBC-883D-CA744D8C3A45}"/>
              </a:ext>
            </a:extLst>
          </p:cNvPr>
          <p:cNvCxnSpPr>
            <a:cxnSpLocks/>
          </p:cNvCxnSpPr>
          <p:nvPr/>
        </p:nvCxnSpPr>
        <p:spPr>
          <a:xfrm>
            <a:off x="5431001" y="5495378"/>
            <a:ext cx="283464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4D253319-8BFB-9A49-B2C3-958F7EEABE26}"/>
              </a:ext>
            </a:extLst>
          </p:cNvPr>
          <p:cNvSpPr/>
          <p:nvPr/>
        </p:nvSpPr>
        <p:spPr>
          <a:xfrm>
            <a:off x="5166359" y="3803738"/>
            <a:ext cx="2813536" cy="1388303"/>
          </a:xfrm>
          <a:custGeom>
            <a:avLst/>
            <a:gdLst>
              <a:gd name="connsiteX0" fmla="*/ 32236 w 2813536"/>
              <a:gd name="connsiteY0" fmla="*/ 1363980 h 1388303"/>
              <a:gd name="connsiteX1" fmla="*/ 77956 w 2813536"/>
              <a:gd name="connsiteY1" fmla="*/ 1325880 h 1388303"/>
              <a:gd name="connsiteX2" fmla="*/ 1426696 w 2813536"/>
              <a:gd name="connsiteY2" fmla="*/ 274320 h 1388303"/>
              <a:gd name="connsiteX3" fmla="*/ 2813536 w 2813536"/>
              <a:gd name="connsiteY3" fmla="*/ 0 h 138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3536" h="1388303">
                <a:moveTo>
                  <a:pt x="32236" y="1363980"/>
                </a:moveTo>
                <a:cubicBezTo>
                  <a:pt x="-61109" y="1435735"/>
                  <a:pt x="77956" y="1325880"/>
                  <a:pt x="77956" y="1325880"/>
                </a:cubicBezTo>
                <a:cubicBezTo>
                  <a:pt x="310366" y="1144270"/>
                  <a:pt x="970766" y="495300"/>
                  <a:pt x="1426696" y="274320"/>
                </a:cubicBezTo>
                <a:cubicBezTo>
                  <a:pt x="1882626" y="53340"/>
                  <a:pt x="2348081" y="26670"/>
                  <a:pt x="281353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C53E086-15A1-6F24-216B-0AABE92B0593}"/>
              </a:ext>
            </a:extLst>
          </p:cNvPr>
          <p:cNvSpPr txBox="1"/>
          <p:nvPr/>
        </p:nvSpPr>
        <p:spPr>
          <a:xfrm>
            <a:off x="6655367" y="429874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</a:t>
            </a:r>
            <a:endParaRPr kumimoji="1" lang="ja-JP" altLang="en-US" sz="18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BC47E1F-1002-2D15-D52D-CCE13EB1E31D}"/>
              </a:ext>
            </a:extLst>
          </p:cNvPr>
          <p:cNvSpPr txBox="1"/>
          <p:nvPr/>
        </p:nvSpPr>
        <p:spPr>
          <a:xfrm>
            <a:off x="4672920" y="4525335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1" lang="en-US" altLang="ja-JP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</a:t>
            </a:r>
            <a:endParaRPr kumimoji="1" lang="ja-JP" altLang="en-US" sz="2000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3790F9E-16E5-79B3-25DE-D5CFAF996BAC}"/>
              </a:ext>
            </a:extLst>
          </p:cNvPr>
          <p:cNvSpPr txBox="1"/>
          <p:nvPr/>
        </p:nvSpPr>
        <p:spPr>
          <a:xfrm>
            <a:off x="8102520" y="3407608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1" lang="en-US" altLang="ja-JP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</a:t>
            </a:r>
            <a:endParaRPr kumimoji="1" lang="ja-JP" altLang="en-US" sz="2000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6388DF8E-C435-3C4C-B5E9-B487AE797AAA}"/>
              </a:ext>
            </a:extLst>
          </p:cNvPr>
          <p:cNvSpPr/>
          <p:nvPr/>
        </p:nvSpPr>
        <p:spPr>
          <a:xfrm>
            <a:off x="4975862" y="3612249"/>
            <a:ext cx="2909725" cy="921652"/>
          </a:xfrm>
          <a:custGeom>
            <a:avLst/>
            <a:gdLst>
              <a:gd name="connsiteX0" fmla="*/ 32236 w 2813536"/>
              <a:gd name="connsiteY0" fmla="*/ 1363980 h 1388303"/>
              <a:gd name="connsiteX1" fmla="*/ 77956 w 2813536"/>
              <a:gd name="connsiteY1" fmla="*/ 1325880 h 1388303"/>
              <a:gd name="connsiteX2" fmla="*/ 1426696 w 2813536"/>
              <a:gd name="connsiteY2" fmla="*/ 274320 h 1388303"/>
              <a:gd name="connsiteX3" fmla="*/ 2813536 w 2813536"/>
              <a:gd name="connsiteY3" fmla="*/ 0 h 138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3536" h="1388303">
                <a:moveTo>
                  <a:pt x="32236" y="1363980"/>
                </a:moveTo>
                <a:cubicBezTo>
                  <a:pt x="-61109" y="1435735"/>
                  <a:pt x="77956" y="1325880"/>
                  <a:pt x="77956" y="1325880"/>
                </a:cubicBezTo>
                <a:cubicBezTo>
                  <a:pt x="310366" y="1144270"/>
                  <a:pt x="970766" y="495300"/>
                  <a:pt x="1426696" y="274320"/>
                </a:cubicBezTo>
                <a:cubicBezTo>
                  <a:pt x="1882626" y="53340"/>
                  <a:pt x="2348081" y="26670"/>
                  <a:pt x="281353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2B2FD8B-7902-95C9-BD1F-E77B9A22DD60}"/>
              </a:ext>
            </a:extLst>
          </p:cNvPr>
          <p:cNvSpPr txBox="1"/>
          <p:nvPr/>
        </p:nvSpPr>
        <p:spPr>
          <a:xfrm>
            <a:off x="4742909" y="5098481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1" lang="en-US" altLang="ja-JP" sz="2000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1" lang="ja-JP" altLang="en-US" sz="2000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236D6ECA-A825-33E5-E260-4EEBCF9C9E9D}"/>
              </a:ext>
            </a:extLst>
          </p:cNvPr>
          <p:cNvCxnSpPr>
            <a:cxnSpLocks/>
          </p:cNvCxnSpPr>
          <p:nvPr/>
        </p:nvCxnSpPr>
        <p:spPr>
          <a:xfrm flipV="1">
            <a:off x="7991325" y="3463406"/>
            <a:ext cx="0" cy="39577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A8EB1832-6F7C-2BA7-B07D-8DD9359E4AA4}"/>
              </a:ext>
            </a:extLst>
          </p:cNvPr>
          <p:cNvCxnSpPr>
            <a:cxnSpLocks/>
            <a:stCxn id="36" idx="1"/>
          </p:cNvCxnSpPr>
          <p:nvPr/>
        </p:nvCxnSpPr>
        <p:spPr>
          <a:xfrm flipV="1">
            <a:off x="5244315" y="4372721"/>
            <a:ext cx="7611" cy="75689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右中かっこ 48">
            <a:extLst>
              <a:ext uri="{FF2B5EF4-FFF2-40B4-BE49-F238E27FC236}">
                <a16:creationId xmlns:a16="http://schemas.microsoft.com/office/drawing/2014/main" id="{4426E8BE-CB78-4A21-A39A-B5A815D2280F}"/>
              </a:ext>
            </a:extLst>
          </p:cNvPr>
          <p:cNvSpPr/>
          <p:nvPr/>
        </p:nvSpPr>
        <p:spPr>
          <a:xfrm rot="5400000">
            <a:off x="5264755" y="5434857"/>
            <a:ext cx="206914" cy="59261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498EFCCB-B00F-5079-4306-E4D483004D67}"/>
              </a:ext>
            </a:extLst>
          </p:cNvPr>
          <p:cNvSpPr txBox="1"/>
          <p:nvPr/>
        </p:nvSpPr>
        <p:spPr>
          <a:xfrm>
            <a:off x="4597283" y="5909715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Subthreshold region</a:t>
            </a:r>
            <a:endParaRPr kumimoji="1" lang="ja-JP" altLang="en-US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B18C86F-7716-0CB4-4FA5-581876F00851}"/>
              </a:ext>
            </a:extLst>
          </p:cNvPr>
          <p:cNvSpPr txBox="1"/>
          <p:nvPr/>
        </p:nvSpPr>
        <p:spPr>
          <a:xfrm>
            <a:off x="949946" y="1594966"/>
            <a:ext cx="3163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↑（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ja-JP" sz="20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）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 Leak Current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endParaRPr kumimoji="1" lang="ja-JP" altLang="en-US" sz="2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49AD86C-AABD-1269-B6E3-0916C47B2A6D}"/>
              </a:ext>
            </a:extLst>
          </p:cNvPr>
          <p:cNvSpPr txBox="1"/>
          <p:nvPr/>
        </p:nvSpPr>
        <p:spPr>
          <a:xfrm>
            <a:off x="947392" y="2022904"/>
            <a:ext cx="4346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↑（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ja-JP" sz="20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）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Junction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Leak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S/D and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Backgate</a:t>
            </a:r>
            <a:endParaRPr kumimoji="1" lang="ja-JP" altLang="en-US" sz="2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5F69388-1804-FD6A-8DB6-0AB6A3B04314}"/>
              </a:ext>
            </a:extLst>
          </p:cNvPr>
          <p:cNvSpPr txBox="1"/>
          <p:nvPr/>
        </p:nvSpPr>
        <p:spPr>
          <a:xfrm>
            <a:off x="949946" y="2464554"/>
            <a:ext cx="6040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↑（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ja-JP" sz="20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）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Subthreshold Leak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　　←　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Short-channel Effect</a:t>
            </a:r>
            <a:endParaRPr kumimoji="1" lang="ja-JP" altLang="en-US" sz="2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DD99614-A731-5304-1535-38B2B2573DDB}"/>
              </a:ext>
            </a:extLst>
          </p:cNvPr>
          <p:cNvSpPr txBox="1"/>
          <p:nvPr/>
        </p:nvSpPr>
        <p:spPr>
          <a:xfrm>
            <a:off x="-1134" y="363164"/>
            <a:ext cx="914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+mj-lt"/>
                <a:ea typeface="+mj-ea"/>
              </a:rPr>
              <a:t>Challenges in MOSFETs Scaling (1/2)</a:t>
            </a:r>
          </a:p>
        </p:txBody>
      </p:sp>
      <p:pic>
        <p:nvPicPr>
          <p:cNvPr id="16" name="グラフィックス 15" descr="悲しい顔 (塗りつぶしなし) 単色塗りつぶし">
            <a:extLst>
              <a:ext uri="{FF2B5EF4-FFF2-40B4-BE49-F238E27FC236}">
                <a16:creationId xmlns:a16="http://schemas.microsoft.com/office/drawing/2014/main" id="{9405ABB8-D0FE-2825-2032-15CE997B8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947" y="1130916"/>
            <a:ext cx="457200" cy="45720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1C6B41-2358-C106-1699-D1A0145A9FFE}"/>
              </a:ext>
            </a:extLst>
          </p:cNvPr>
          <p:cNvSpPr txBox="1"/>
          <p:nvPr/>
        </p:nvSpPr>
        <p:spPr>
          <a:xfrm>
            <a:off x="8019328" y="5627707"/>
            <a:ext cx="602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kumimoji="1" lang="en-US" altLang="ja-JP" sz="1600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GS</a:t>
            </a:r>
            <a:endParaRPr kumimoji="1" lang="ja-JP" altLang="en-US" sz="1600" b="1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A598DC-236D-2C67-2586-87C2FAA2509A}"/>
              </a:ext>
            </a:extLst>
          </p:cNvPr>
          <p:cNvSpPr txBox="1"/>
          <p:nvPr/>
        </p:nvSpPr>
        <p:spPr>
          <a:xfrm>
            <a:off x="4716812" y="3200720"/>
            <a:ext cx="859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Log10(I</a:t>
            </a:r>
            <a:r>
              <a:rPr kumimoji="1" lang="en-US" altLang="ja-JP" b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1" lang="en-US" altLang="ja-JP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2F6F1C71-F9E2-9032-C3AE-54BADC72DDC8}"/>
              </a:ext>
            </a:extLst>
          </p:cNvPr>
          <p:cNvSpPr/>
          <p:nvPr/>
        </p:nvSpPr>
        <p:spPr>
          <a:xfrm rot="14055657">
            <a:off x="6175342" y="3860915"/>
            <a:ext cx="507758" cy="29260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9774A06-BBF8-2779-5051-18C48DA6320E}"/>
              </a:ext>
            </a:extLst>
          </p:cNvPr>
          <p:cNvGrpSpPr/>
          <p:nvPr/>
        </p:nvGrpSpPr>
        <p:grpSpPr>
          <a:xfrm>
            <a:off x="2245135" y="4268523"/>
            <a:ext cx="348125" cy="523220"/>
            <a:chOff x="4293929" y="1413053"/>
            <a:chExt cx="413514" cy="641137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91935DB7-F457-C82E-3474-7E3E1DBBC546}"/>
                </a:ext>
              </a:extLst>
            </p:cNvPr>
            <p:cNvCxnSpPr>
              <a:cxnSpLocks/>
            </p:cNvCxnSpPr>
            <p:nvPr/>
          </p:nvCxnSpPr>
          <p:spPr>
            <a:xfrm>
              <a:off x="4293929" y="1663018"/>
              <a:ext cx="413514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B701EC0B-78FF-A576-677C-1E9C763467AC}"/>
                </a:ext>
              </a:extLst>
            </p:cNvPr>
            <p:cNvCxnSpPr>
              <a:cxnSpLocks/>
            </p:cNvCxnSpPr>
            <p:nvPr/>
          </p:nvCxnSpPr>
          <p:spPr>
            <a:xfrm>
              <a:off x="4293929" y="1791897"/>
              <a:ext cx="413514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E9E9F445-E233-5630-5704-194B3EC019E5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86" y="1413053"/>
              <a:ext cx="0" cy="25764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F4771C43-3E2A-F1CA-63FE-D7B7C3A5C327}"/>
                </a:ext>
              </a:extLst>
            </p:cNvPr>
            <p:cNvCxnSpPr>
              <a:cxnSpLocks/>
            </p:cNvCxnSpPr>
            <p:nvPr/>
          </p:nvCxnSpPr>
          <p:spPr>
            <a:xfrm>
              <a:off x="4500686" y="1796542"/>
              <a:ext cx="0" cy="25764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76F480BE-DA9C-174F-E38B-D2EFE36617D7}"/>
              </a:ext>
            </a:extLst>
          </p:cNvPr>
          <p:cNvGrpSpPr/>
          <p:nvPr/>
        </p:nvGrpSpPr>
        <p:grpSpPr>
          <a:xfrm>
            <a:off x="1037980" y="4480436"/>
            <a:ext cx="585969" cy="201468"/>
            <a:chOff x="2961783" y="4124871"/>
            <a:chExt cx="850163" cy="272289"/>
          </a:xfrm>
        </p:grpSpPr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0D645D10-3157-AA7F-6386-6E9B97172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9624" y="4124871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1309DFC0-DB38-3C64-A667-727BF78A32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06815" y="4153177"/>
              <a:ext cx="0" cy="21026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A5665334-3701-7610-0B46-C315087C0C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66914" y="4153177"/>
              <a:ext cx="0" cy="21026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4243606-E531-02C8-B938-03BE25799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4277" y="4124871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717B0B30-FB44-6015-54AB-1291E1D25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8930" y="4130283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E4309C66-643D-0B9E-DB54-14D394F98D9F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5" y="4245581"/>
              <a:ext cx="58718" cy="13343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CFC237D2-257D-BCA8-0F4E-B75139FC619B}"/>
                </a:ext>
              </a:extLst>
            </p:cNvPr>
            <p:cNvCxnSpPr>
              <a:cxnSpLocks/>
            </p:cNvCxnSpPr>
            <p:nvPr/>
          </p:nvCxnSpPr>
          <p:spPr>
            <a:xfrm>
              <a:off x="3327320" y="4131336"/>
              <a:ext cx="5220" cy="2543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E9C28735-3F1E-5C68-50CF-6A9E23535CE2}"/>
                </a:ext>
              </a:extLst>
            </p:cNvPr>
            <p:cNvCxnSpPr>
              <a:cxnSpLocks/>
            </p:cNvCxnSpPr>
            <p:nvPr/>
          </p:nvCxnSpPr>
          <p:spPr>
            <a:xfrm>
              <a:off x="3435452" y="4131336"/>
              <a:ext cx="13999" cy="2543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4A4A0208-947C-9BCC-3238-EF0BF33F32D6}"/>
                </a:ext>
              </a:extLst>
            </p:cNvPr>
            <p:cNvCxnSpPr>
              <a:cxnSpLocks/>
            </p:cNvCxnSpPr>
            <p:nvPr/>
          </p:nvCxnSpPr>
          <p:spPr>
            <a:xfrm>
              <a:off x="3548535" y="4135326"/>
              <a:ext cx="58718" cy="13343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9D7E0C78-7AB0-5133-814A-7345A43CBB46}"/>
              </a:ext>
            </a:extLst>
          </p:cNvPr>
          <p:cNvGrpSpPr/>
          <p:nvPr/>
        </p:nvGrpSpPr>
        <p:grpSpPr>
          <a:xfrm>
            <a:off x="3329800" y="4473886"/>
            <a:ext cx="585969" cy="201468"/>
            <a:chOff x="2961783" y="4124871"/>
            <a:chExt cx="850163" cy="272289"/>
          </a:xfrm>
        </p:grpSpPr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481CD199-BE93-46D4-85BB-D5DAFB171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9624" y="4124871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0CD72620-5A5D-91FF-C5B6-6FD6B18852A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06815" y="4153177"/>
              <a:ext cx="0" cy="21026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20563EC2-5B25-84FC-73FF-4F1EF57DF9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66914" y="4153177"/>
              <a:ext cx="0" cy="21026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FCC9D85B-A452-90FB-7803-B44AB9DD3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4277" y="4124871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0868C0E0-503F-1FFE-4C7A-D4DD6C8DD8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8930" y="4130283"/>
              <a:ext cx="105174" cy="26687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BAAA3508-82BF-82F0-4D6D-1866E31DB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60905" y="4245581"/>
              <a:ext cx="58718" cy="13343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0230D2E1-8DD4-62C8-E78A-78F0EB95F3BA}"/>
                </a:ext>
              </a:extLst>
            </p:cNvPr>
            <p:cNvCxnSpPr>
              <a:cxnSpLocks/>
            </p:cNvCxnSpPr>
            <p:nvPr/>
          </p:nvCxnSpPr>
          <p:spPr>
            <a:xfrm>
              <a:off x="3327320" y="4131336"/>
              <a:ext cx="5220" cy="2543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A47B8DE5-62D8-A713-E010-F11A84930F39}"/>
                </a:ext>
              </a:extLst>
            </p:cNvPr>
            <p:cNvCxnSpPr>
              <a:cxnSpLocks/>
            </p:cNvCxnSpPr>
            <p:nvPr/>
          </p:nvCxnSpPr>
          <p:spPr>
            <a:xfrm>
              <a:off x="3435452" y="4131336"/>
              <a:ext cx="13999" cy="2543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096C91A0-9124-F657-DBB5-12913E5A580F}"/>
                </a:ext>
              </a:extLst>
            </p:cNvPr>
            <p:cNvCxnSpPr>
              <a:cxnSpLocks/>
            </p:cNvCxnSpPr>
            <p:nvPr/>
          </p:nvCxnSpPr>
          <p:spPr>
            <a:xfrm>
              <a:off x="3548535" y="4135326"/>
              <a:ext cx="58718" cy="13343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7439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177AA9-C95F-1C63-EA1F-EBD2F31F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52E3A-4804-4CE2-ADC5-B5470890DA01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8661CF-F20E-4ABC-76F3-FA5E7DA020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125663" y="65920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ja-JP" altLang="en-US">
                <a:solidFill>
                  <a:srgbClr val="1F5FA8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社外発信文書</a:t>
            </a:r>
            <a:endParaRPr lang="en-US" altLang="ja-JP" dirty="0">
              <a:solidFill>
                <a:srgbClr val="1F5FA8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0BE0DE-DCF1-8C94-FEB8-53217025309B}"/>
              </a:ext>
            </a:extLst>
          </p:cNvPr>
          <p:cNvSpPr txBox="1"/>
          <p:nvPr/>
        </p:nvSpPr>
        <p:spPr>
          <a:xfrm>
            <a:off x="799095" y="1095298"/>
            <a:ext cx="4588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Ion degrades from the expectation 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97A09F5-F765-91EC-F002-F9FAB675D4FF}"/>
              </a:ext>
            </a:extLst>
          </p:cNvPr>
          <p:cNvGrpSpPr/>
          <p:nvPr/>
        </p:nvGrpSpPr>
        <p:grpSpPr>
          <a:xfrm>
            <a:off x="5963057" y="1551815"/>
            <a:ext cx="3080087" cy="2061256"/>
            <a:chOff x="800100" y="3375306"/>
            <a:chExt cx="3368040" cy="212598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E43A5C76-1A28-DC74-3C7C-A2BF2CE93B07}"/>
                </a:ext>
              </a:extLst>
            </p:cNvPr>
            <p:cNvSpPr/>
            <p:nvPr/>
          </p:nvSpPr>
          <p:spPr>
            <a:xfrm>
              <a:off x="800100" y="4137306"/>
              <a:ext cx="3368040" cy="136398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AD3F056-D812-2737-D5BA-75998E487225}"/>
                </a:ext>
              </a:extLst>
            </p:cNvPr>
            <p:cNvSpPr/>
            <p:nvPr/>
          </p:nvSpPr>
          <p:spPr>
            <a:xfrm>
              <a:off x="800101" y="4137306"/>
              <a:ext cx="1013460" cy="54102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Source</a:t>
              </a:r>
              <a:endParaRPr kumimoji="1" lang="ja-JP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B7DDAE5-D79F-B02E-6863-841D8FA80A3D}"/>
                </a:ext>
              </a:extLst>
            </p:cNvPr>
            <p:cNvSpPr/>
            <p:nvPr/>
          </p:nvSpPr>
          <p:spPr>
            <a:xfrm>
              <a:off x="3154680" y="4137306"/>
              <a:ext cx="1013460" cy="54102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Drain</a:t>
              </a:r>
              <a:endParaRPr kumimoji="1" lang="ja-JP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6F23C2C-5530-E15A-7BAA-88AA5B91AFE8}"/>
                </a:ext>
              </a:extLst>
            </p:cNvPr>
            <p:cNvSpPr/>
            <p:nvPr/>
          </p:nvSpPr>
          <p:spPr>
            <a:xfrm>
              <a:off x="1813561" y="3859176"/>
              <a:ext cx="1341118" cy="27813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86CB090-D15A-B939-6CA6-FAAC78D8A1D3}"/>
                </a:ext>
              </a:extLst>
            </p:cNvPr>
            <p:cNvSpPr/>
            <p:nvPr/>
          </p:nvSpPr>
          <p:spPr>
            <a:xfrm>
              <a:off x="1813561" y="3375306"/>
              <a:ext cx="1341118" cy="4838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Gate</a:t>
              </a:r>
              <a:endParaRPr kumimoji="1" lang="ja-JP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360F13C6-CFCA-C6B4-3FC3-B4AE36DB8494}"/>
                </a:ext>
              </a:extLst>
            </p:cNvPr>
            <p:cNvCxnSpPr>
              <a:cxnSpLocks/>
            </p:cNvCxnSpPr>
            <p:nvPr/>
          </p:nvCxnSpPr>
          <p:spPr>
            <a:xfrm>
              <a:off x="2343146" y="3859176"/>
              <a:ext cx="0" cy="2983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50542CD7-1270-B420-0511-45350CB3E468}"/>
                </a:ext>
              </a:extLst>
            </p:cNvPr>
            <p:cNvSpPr/>
            <p:nvPr/>
          </p:nvSpPr>
          <p:spPr>
            <a:xfrm>
              <a:off x="800100" y="4370052"/>
              <a:ext cx="3345180" cy="793538"/>
            </a:xfrm>
            <a:custGeom>
              <a:avLst/>
              <a:gdLst>
                <a:gd name="connsiteX0" fmla="*/ 0 w 3345180"/>
                <a:gd name="connsiteY0" fmla="*/ 529254 h 793538"/>
                <a:gd name="connsiteX1" fmla="*/ 1074420 w 3345180"/>
                <a:gd name="connsiteY1" fmla="*/ 536874 h 793538"/>
                <a:gd name="connsiteX2" fmla="*/ 1348740 w 3345180"/>
                <a:gd name="connsiteY2" fmla="*/ 56814 h 793538"/>
                <a:gd name="connsiteX3" fmla="*/ 1897380 w 3345180"/>
                <a:gd name="connsiteY3" fmla="*/ 79674 h 793538"/>
                <a:gd name="connsiteX4" fmla="*/ 2194560 w 3345180"/>
                <a:gd name="connsiteY4" fmla="*/ 689274 h 793538"/>
                <a:gd name="connsiteX5" fmla="*/ 3345180 w 3345180"/>
                <a:gd name="connsiteY5" fmla="*/ 788334 h 79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180" h="793538">
                  <a:moveTo>
                    <a:pt x="0" y="529254"/>
                  </a:moveTo>
                  <a:cubicBezTo>
                    <a:pt x="424815" y="572434"/>
                    <a:pt x="849630" y="615614"/>
                    <a:pt x="1074420" y="536874"/>
                  </a:cubicBezTo>
                  <a:cubicBezTo>
                    <a:pt x="1299210" y="458134"/>
                    <a:pt x="1211580" y="133014"/>
                    <a:pt x="1348740" y="56814"/>
                  </a:cubicBezTo>
                  <a:cubicBezTo>
                    <a:pt x="1485900" y="-19386"/>
                    <a:pt x="1756410" y="-25736"/>
                    <a:pt x="1897380" y="79674"/>
                  </a:cubicBezTo>
                  <a:cubicBezTo>
                    <a:pt x="2038350" y="185084"/>
                    <a:pt x="1953260" y="571164"/>
                    <a:pt x="2194560" y="689274"/>
                  </a:cubicBezTo>
                  <a:cubicBezTo>
                    <a:pt x="2435860" y="807384"/>
                    <a:pt x="2890520" y="797859"/>
                    <a:pt x="3345180" y="788334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FBBCE644-B101-A961-72A8-6EAC8D4A06CC}"/>
                </a:ext>
              </a:extLst>
            </p:cNvPr>
            <p:cNvSpPr txBox="1"/>
            <p:nvPr/>
          </p:nvSpPr>
          <p:spPr>
            <a:xfrm>
              <a:off x="2221809" y="4287902"/>
              <a:ext cx="429802" cy="317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ON</a:t>
              </a:r>
              <a:endParaRPr kumimoji="1" lang="ja-JP" altLang="en-US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73D38721-297C-C209-7601-6D6A0D1D59D4}"/>
                </a:ext>
              </a:extLst>
            </p:cNvPr>
            <p:cNvSpPr txBox="1"/>
            <p:nvPr/>
          </p:nvSpPr>
          <p:spPr>
            <a:xfrm>
              <a:off x="2351653" y="3776940"/>
              <a:ext cx="338653" cy="317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altLang="ja-JP" b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kumimoji="1" lang="ja-JP" altLang="en-US" b="1" baseline="-25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endParaRPr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AC252C9C-4AD7-1A9E-C3D5-3C737BE10DD4}"/>
                </a:ext>
              </a:extLst>
            </p:cNvPr>
            <p:cNvCxnSpPr>
              <a:cxnSpLocks/>
            </p:cNvCxnSpPr>
            <p:nvPr/>
          </p:nvCxnSpPr>
          <p:spPr>
            <a:xfrm>
              <a:off x="1854567" y="4306400"/>
              <a:ext cx="12591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B18C86F-7716-0CB4-4FA5-581876F00851}"/>
              </a:ext>
            </a:extLst>
          </p:cNvPr>
          <p:cNvSpPr txBox="1"/>
          <p:nvPr/>
        </p:nvSpPr>
        <p:spPr>
          <a:xfrm>
            <a:off x="538466" y="1594966"/>
            <a:ext cx="5336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DC: Leveling off     due to impurity        scattering. </a:t>
            </a:r>
            <a:endParaRPr kumimoji="1" lang="ja-JP" altLang="en-US" sz="2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5F69388-1804-FD6A-8DB6-0AB6A3B04314}"/>
              </a:ext>
            </a:extLst>
          </p:cNvPr>
          <p:cNvSpPr txBox="1"/>
          <p:nvPr/>
        </p:nvSpPr>
        <p:spPr>
          <a:xfrm>
            <a:off x="585720" y="2887775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AC:Parasitic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R/C in MOSFET and BEOL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　　</a:t>
            </a:r>
            <a:endParaRPr kumimoji="1" lang="ja-JP" altLang="en-US" sz="2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0DC7F57-49EE-B823-923C-CF491A7A1B06}"/>
                  </a:ext>
                </a:extLst>
              </p:cNvPr>
              <p:cNvSpPr txBox="1"/>
              <p:nvPr/>
            </p:nvSpPr>
            <p:spPr>
              <a:xfrm>
                <a:off x="1714183" y="1995076"/>
                <a:ext cx="33909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𝑂𝑁</m:t>
                          </m:r>
                        </m:sub>
                      </m:sSub>
                      <m:r>
                        <a:rPr kumimoji="1" lang="en-US" altLang="ja-JP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  <m:r>
                            <a:rPr kumimoji="1" lang="ja-JP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ja-JP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F0DC7F57-49EE-B823-923C-CF491A7A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183" y="1995076"/>
                <a:ext cx="3390900" cy="369332"/>
              </a:xfrm>
              <a:prstGeom prst="rect">
                <a:avLst/>
              </a:prstGeom>
              <a:blipFill>
                <a:blip r:embed="rId3"/>
                <a:stretch>
                  <a:fillRect l="-1259" b="-229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9DD3281-F452-2F76-7F7E-330078ABFDD0}"/>
              </a:ext>
            </a:extLst>
          </p:cNvPr>
          <p:cNvSpPr txBox="1"/>
          <p:nvPr/>
        </p:nvSpPr>
        <p:spPr>
          <a:xfrm>
            <a:off x="4660895" y="252706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Mobility</a:t>
            </a:r>
            <a:endParaRPr kumimoji="1" lang="ja-JP" altLang="en-US" sz="18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7103B7E-9C40-D62B-CC0F-CB0A839C31C5}"/>
              </a:ext>
            </a:extLst>
          </p:cNvPr>
          <p:cNvSpPr txBox="1"/>
          <p:nvPr/>
        </p:nvSpPr>
        <p:spPr>
          <a:xfrm>
            <a:off x="1617722" y="2526288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Concentration</a:t>
            </a:r>
            <a:endParaRPr kumimoji="1" lang="ja-JP" altLang="en-US" sz="18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69C853-680E-1B5F-8355-2936D5D152A6}"/>
              </a:ext>
            </a:extLst>
          </p:cNvPr>
          <p:cNvSpPr txBox="1"/>
          <p:nvPr/>
        </p:nvSpPr>
        <p:spPr>
          <a:xfrm>
            <a:off x="3348714" y="252706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Velocity</a:t>
            </a:r>
            <a:endParaRPr kumimoji="1" lang="ja-JP" altLang="en-US" sz="18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6BDD0AE-0163-1602-8AF1-72FA089AAABA}"/>
              </a:ext>
            </a:extLst>
          </p:cNvPr>
          <p:cNvCxnSpPr/>
          <p:nvPr/>
        </p:nvCxnSpPr>
        <p:spPr>
          <a:xfrm>
            <a:off x="4549642" y="2364408"/>
            <a:ext cx="501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B6E3813-3A7C-742D-428C-139A2891D0DB}"/>
              </a:ext>
            </a:extLst>
          </p:cNvPr>
          <p:cNvCxnSpPr/>
          <p:nvPr/>
        </p:nvCxnSpPr>
        <p:spPr>
          <a:xfrm>
            <a:off x="3879082" y="2364408"/>
            <a:ext cx="501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E7B47F71-E712-8335-5491-EE1D11D704EB}"/>
              </a:ext>
            </a:extLst>
          </p:cNvPr>
          <p:cNvCxnSpPr/>
          <p:nvPr/>
        </p:nvCxnSpPr>
        <p:spPr>
          <a:xfrm>
            <a:off x="2968175" y="2364408"/>
            <a:ext cx="501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3FC957C1-38AD-A1EB-C47E-B02082B90BB2}"/>
              </a:ext>
            </a:extLst>
          </p:cNvPr>
          <p:cNvCxnSpPr/>
          <p:nvPr/>
        </p:nvCxnSpPr>
        <p:spPr>
          <a:xfrm flipH="1">
            <a:off x="2819400" y="2364408"/>
            <a:ext cx="243840" cy="161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185D2209-E32F-E5B6-D2BF-09C3644B1F61}"/>
              </a:ext>
            </a:extLst>
          </p:cNvPr>
          <p:cNvCxnSpPr/>
          <p:nvPr/>
        </p:nvCxnSpPr>
        <p:spPr>
          <a:xfrm flipH="1">
            <a:off x="3904083" y="2389965"/>
            <a:ext cx="243840" cy="161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D9E4AD85-E66F-CB94-A9EE-8CA0169CB05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916114" y="2389965"/>
            <a:ext cx="227446" cy="13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254DC1C-FE49-D060-94E1-FE3EA316795D}"/>
              </a:ext>
            </a:extLst>
          </p:cNvPr>
          <p:cNvSpPr txBox="1"/>
          <p:nvPr/>
        </p:nvSpPr>
        <p:spPr>
          <a:xfrm>
            <a:off x="428797" y="4258591"/>
            <a:ext cx="432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　</a:t>
            </a:r>
            <a:r>
              <a:rPr lang="en-US" altLang="ja-JP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Unwanted Increase of variation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5B8FEF1-5874-69F0-386D-D6D82CFEE5DD}"/>
              </a:ext>
            </a:extLst>
          </p:cNvPr>
          <p:cNvSpPr txBox="1"/>
          <p:nvPr/>
        </p:nvSpPr>
        <p:spPr>
          <a:xfrm>
            <a:off x="450432" y="4825522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-σ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（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ja-JP" sz="200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） ↑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Due to larger </a:t>
            </a:r>
            <a:endParaRPr kumimoji="1" lang="ja-JP" altLang="en-US" sz="2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54DD1C75-A167-763C-9EEE-A349CEB831DF}"/>
              </a:ext>
            </a:extLst>
          </p:cNvPr>
          <p:cNvSpPr txBox="1"/>
          <p:nvPr/>
        </p:nvSpPr>
        <p:spPr>
          <a:xfrm>
            <a:off x="450432" y="5741080"/>
            <a:ext cx="438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-σ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（</a:t>
            </a:r>
            <a:r>
              <a:rPr lang="en-US" altLang="ja-JP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Leff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ja-JP" altLang="en-US" sz="2000" dirty="0">
                <a:latin typeface="Calibri" panose="020F0502020204030204" pitchFamily="34" charset="0"/>
                <a:ea typeface="Meiryo UI" panose="020B0604030504040204" pitchFamily="50" charset="-128"/>
                <a:cs typeface="Calibri" panose="020F0502020204030204" pitchFamily="34" charset="0"/>
              </a:rPr>
              <a:t>  ↑ </a:t>
            </a:r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Due to Lithography Process</a:t>
            </a:r>
          </a:p>
          <a:p>
            <a:r>
              <a:rPr lang="en-US" altLang="ja-JP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C5060CD-CFF4-9734-6A63-39818FB82A63}"/>
              </a:ext>
            </a:extLst>
          </p:cNvPr>
          <p:cNvSpPr txBox="1"/>
          <p:nvPr/>
        </p:nvSpPr>
        <p:spPr>
          <a:xfrm>
            <a:off x="2257670" y="5235704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Ninv</a:t>
            </a:r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from Boltzmann statistic </a:t>
            </a:r>
          </a:p>
          <a:p>
            <a:r>
              <a:rPr lang="en-US" altLang="ja-JP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to discretized numbers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141B35-8AD4-28C8-B3A0-1368CA9B0521}"/>
              </a:ext>
            </a:extLst>
          </p:cNvPr>
          <p:cNvSpPr txBox="1"/>
          <p:nvPr/>
        </p:nvSpPr>
        <p:spPr>
          <a:xfrm>
            <a:off x="-1134" y="363164"/>
            <a:ext cx="914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latin typeface="+mj-lt"/>
                <a:ea typeface="+mj-ea"/>
              </a:rPr>
              <a:t>Challenges in MOSFETs Scaling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740E0CC0-7615-F9BD-98BA-E24155FBFB87}"/>
                  </a:ext>
                </a:extLst>
              </p:cNvPr>
              <p:cNvSpPr txBox="1"/>
              <p:nvPr/>
            </p:nvSpPr>
            <p:spPr>
              <a:xfrm>
                <a:off x="2199315" y="1587741"/>
                <a:ext cx="12401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740E0CC0-7615-F9BD-98BA-E24155FBF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15" y="1587741"/>
                <a:ext cx="12401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B862C679-B491-473A-65CE-368EBADB5816}"/>
                  </a:ext>
                </a:extLst>
              </p:cNvPr>
              <p:cNvSpPr txBox="1"/>
              <p:nvPr/>
            </p:nvSpPr>
            <p:spPr>
              <a:xfrm>
                <a:off x="4722888" y="1610355"/>
                <a:ext cx="124016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𝑖𝑛𝑣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B862C679-B491-473A-65CE-368EBADB5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88" y="1610355"/>
                <a:ext cx="1240169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グラフィックス 33" descr="悲しい顔 (塗りつぶしなし) 単色塗りつぶし">
            <a:extLst>
              <a:ext uri="{FF2B5EF4-FFF2-40B4-BE49-F238E27FC236}">
                <a16:creationId xmlns:a16="http://schemas.microsoft.com/office/drawing/2014/main" id="{E3F9F474-319A-7F80-8B18-49E67571E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947" y="1130916"/>
            <a:ext cx="457200" cy="457200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F634153-B047-7B60-5B65-D0BDF2237620}"/>
              </a:ext>
            </a:extLst>
          </p:cNvPr>
          <p:cNvSpPr txBox="1"/>
          <p:nvPr/>
        </p:nvSpPr>
        <p:spPr>
          <a:xfrm>
            <a:off x="3874586" y="4771162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σN</a:t>
            </a:r>
            <a:r>
              <a:rPr lang="en-US" altLang="ja-JP" sz="2400" baseline="-25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</a:t>
            </a:r>
            <a:endParaRPr kumimoji="1" lang="ja-JP" altLang="en-US" sz="2400" baseline="-25000" dirty="0">
              <a:latin typeface="Calibri" panose="020F0502020204030204" pitchFamily="34" charset="0"/>
              <a:ea typeface="Meiryo UI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37" name="グラフィックス 36" descr="悲しい顔 (塗りつぶしなし) 単色塗りつぶし">
            <a:extLst>
              <a:ext uri="{FF2B5EF4-FFF2-40B4-BE49-F238E27FC236}">
                <a16:creationId xmlns:a16="http://schemas.microsoft.com/office/drawing/2014/main" id="{CC912ECE-C62C-6AA2-DE4D-9FD343322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324" y="4263056"/>
            <a:ext cx="457200" cy="457200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EE8B350-2402-79C8-24DC-3942FF1D01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216"/>
          <a:stretch/>
        </p:blipFill>
        <p:spPr>
          <a:xfrm>
            <a:off x="6271479" y="3932527"/>
            <a:ext cx="1188658" cy="2331599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ECF5B7F5-61EE-4389-A163-73A50BC889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48"/>
          <a:stretch/>
        </p:blipFill>
        <p:spPr>
          <a:xfrm>
            <a:off x="7535630" y="3932527"/>
            <a:ext cx="1203211" cy="228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30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6424</TotalTime>
  <Words>1883</Words>
  <Application>Microsoft Office PowerPoint</Application>
  <PresentationFormat>画面に合わせる (4:3)</PresentationFormat>
  <Paragraphs>541</Paragraphs>
  <Slides>31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9" baseType="lpstr">
      <vt:lpstr>Arial Unicode MS</vt:lpstr>
      <vt:lpstr>Calibri</vt:lpstr>
      <vt:lpstr>Arimo</vt:lpstr>
      <vt:lpstr>HelveticaNeue Regular</vt:lpstr>
      <vt:lpstr>Arial</vt:lpstr>
      <vt:lpstr>Meiryo UI</vt:lpstr>
      <vt:lpstr>Cambria Math</vt:lpstr>
      <vt:lpstr>Office テーマ</vt:lpstr>
      <vt:lpstr>Overview of new devices in the era of Beyond CMOS</vt:lpstr>
      <vt:lpstr>PowerPoint プレゼンテーション</vt:lpstr>
      <vt:lpstr>PowerPoint プレゼンテーション</vt:lpstr>
      <vt:lpstr>Contents</vt:lpstr>
      <vt:lpstr>Throw back to the era of  MOSFET scaling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New materials and structures  for further scaling  of MOS transistors.</vt:lpstr>
      <vt:lpstr>Strategy of enhancement for higher on current.</vt:lpstr>
      <vt:lpstr>Mobility Benchmark </vt:lpstr>
      <vt:lpstr>Ge pMOSFET</vt:lpstr>
      <vt:lpstr>Ⅲ-Ⅴ MOSFET</vt:lpstr>
      <vt:lpstr>The era of Nano-Wire</vt:lpstr>
      <vt:lpstr>Carbon-Nano-Tube</vt:lpstr>
      <vt:lpstr>CNT MOSFET</vt:lpstr>
      <vt:lpstr>Chirality of CNT</vt:lpstr>
      <vt:lpstr>FinFET, Nano-Wire and Gate All Around</vt:lpstr>
      <vt:lpstr>Fighting with Layout Parasitic Elements - To beat the era of “More than Moore” -</vt:lpstr>
      <vt:lpstr>Figure Of Merit comparison toward 7nm</vt:lpstr>
      <vt:lpstr>Price of Logic Density – Parasitic increase below 7nm -</vt:lpstr>
      <vt:lpstr>Strategy of fighting Layout Parasitics (1/2)</vt:lpstr>
      <vt:lpstr>Compact Model Features</vt:lpstr>
      <vt:lpstr>LDE Effect : How it shows up ?</vt:lpstr>
      <vt:lpstr>Working with the reduction of R/C parasitic elements for higher cutoff frequency (fT and fMAX).</vt:lpstr>
      <vt:lpstr>Layout optimization for the Tr speed faster  than Moore’s prediction.</vt:lpstr>
      <vt:lpstr>Summary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SPICE model development Ecosystem linking PDK development with DX technology.</dc:title>
  <dc:creator>kinoshita.mayumi</dc:creator>
  <cp:lastModifiedBy>Sadayuki Yoshitomi JR6PLB</cp:lastModifiedBy>
  <cp:revision>51</cp:revision>
  <dcterms:created xsi:type="dcterms:W3CDTF">2016-07-29T06:09:49Z</dcterms:created>
  <dcterms:modified xsi:type="dcterms:W3CDTF">2024-05-10T10:18:14Z</dcterms:modified>
</cp:coreProperties>
</file>